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2" r:id="rId3"/>
    <p:sldId id="261" r:id="rId4"/>
    <p:sldId id="258" r:id="rId5"/>
    <p:sldId id="263" r:id="rId6"/>
    <p:sldId id="264"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65" r:id="rId38"/>
    <p:sldId id="296" r:id="rId39"/>
    <p:sldId id="297" r:id="rId40"/>
    <p:sldId id="298" r:id="rId41"/>
    <p:sldId id="299" r:id="rId42"/>
    <p:sldId id="300" r:id="rId43"/>
    <p:sldId id="301" r:id="rId44"/>
    <p:sldId id="302" r:id="rId45"/>
    <p:sldId id="303" r:id="rId46"/>
    <p:sldId id="320"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21" r:id="rId63"/>
    <p:sldId id="319" r:id="rId64"/>
    <p:sldId id="259" r:id="rId65"/>
    <p:sldId id="257" r:id="rId66"/>
    <p:sldId id="260"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p:cViewPr>
        <p:scale>
          <a:sx n="50" d="100"/>
          <a:sy n="50" d="100"/>
        </p:scale>
        <p:origin x="1500" y="552"/>
      </p:cViewPr>
      <p:guideLst/>
    </p:cSldViewPr>
  </p:slideViewPr>
  <p:notesTextViewPr>
    <p:cViewPr>
      <p:scale>
        <a:sx n="1" d="1"/>
        <a:sy n="1" d="1"/>
      </p:scale>
      <p:origin x="0" y="0"/>
    </p:cViewPr>
  </p:notesTextViewPr>
  <p:sorterViewPr>
    <p:cViewPr>
      <p:scale>
        <a:sx n="100" d="100"/>
        <a:sy n="100" d="100"/>
      </p:scale>
      <p:origin x="0" y="-4156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8/1/2020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8/1/2020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8/1/2020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8/1/2020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8/1/2020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8/1/2020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88C21B-3DFB-4BFC-AD12-60ADEAD15F85}"/>
              </a:ext>
            </a:extLst>
          </p:cNvPr>
          <p:cNvSpPr>
            <a:spLocks noGrp="1"/>
          </p:cNvSpPr>
          <p:nvPr>
            <p:ph type="ctrTitle"/>
          </p:nvPr>
        </p:nvSpPr>
        <p:spPr/>
        <p:txBody>
          <a:bodyPr/>
          <a:lstStyle/>
          <a:p>
            <a:r>
              <a:rPr lang="es-MX" dirty="0"/>
              <a:t>NOM-001-STPS-2008</a:t>
            </a:r>
          </a:p>
        </p:txBody>
      </p:sp>
      <p:sp>
        <p:nvSpPr>
          <p:cNvPr id="3" name="Subtítulo 2">
            <a:extLst>
              <a:ext uri="{FF2B5EF4-FFF2-40B4-BE49-F238E27FC236}">
                <a16:creationId xmlns:a16="http://schemas.microsoft.com/office/drawing/2014/main" id="{D0F6D63D-24DC-4A3B-ADDC-71CC17A463A8}"/>
              </a:ext>
            </a:extLst>
          </p:cNvPr>
          <p:cNvSpPr>
            <a:spLocks noGrp="1"/>
          </p:cNvSpPr>
          <p:nvPr>
            <p:ph type="subTitle" idx="1"/>
          </p:nvPr>
        </p:nvSpPr>
        <p:spPr/>
        <p:txBody>
          <a:bodyPr/>
          <a:lstStyle/>
          <a:p>
            <a:r>
              <a:rPr lang="en-US" dirty="0"/>
              <a:t>Instructor: Andres Cavezza, M.S.M.E, M.B.A, P.E, P.M.P.</a:t>
            </a:r>
          </a:p>
          <a:p>
            <a:endParaRPr lang="es-MX" dirty="0"/>
          </a:p>
        </p:txBody>
      </p:sp>
    </p:spTree>
    <p:extLst>
      <p:ext uri="{BB962C8B-B14F-4D97-AF65-F5344CB8AC3E}">
        <p14:creationId xmlns:p14="http://schemas.microsoft.com/office/powerpoint/2010/main" val="576688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948CA4-37BD-4439-8B2A-3143E9186B25}"/>
              </a:ext>
            </a:extLst>
          </p:cNvPr>
          <p:cNvSpPr>
            <a:spLocks noGrp="1"/>
          </p:cNvSpPr>
          <p:nvPr>
            <p:ph type="title"/>
          </p:nvPr>
        </p:nvSpPr>
        <p:spPr>
          <a:xfrm>
            <a:off x="2592924" y="624109"/>
            <a:ext cx="8911687" cy="5683925"/>
          </a:xfrm>
        </p:spPr>
        <p:txBody>
          <a:bodyPr>
            <a:normAutofit/>
          </a:bodyPr>
          <a:lstStyle/>
          <a:p>
            <a:r>
              <a:rPr lang="es-MX" sz="6000" dirty="0"/>
              <a:t>Elemento que sirve para afianzar cualquier estructura a pisos, paredes, techos y a otras partes de la construcción.</a:t>
            </a:r>
            <a:endParaRPr lang="es-MX" sz="5400" dirty="0"/>
          </a:p>
        </p:txBody>
      </p:sp>
    </p:spTree>
    <p:extLst>
      <p:ext uri="{BB962C8B-B14F-4D97-AF65-F5344CB8AC3E}">
        <p14:creationId xmlns:p14="http://schemas.microsoft.com/office/powerpoint/2010/main" val="6825323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948CA4-37BD-4439-8B2A-3143E9186B25}"/>
              </a:ext>
            </a:extLst>
          </p:cNvPr>
          <p:cNvSpPr>
            <a:spLocks noGrp="1"/>
          </p:cNvSpPr>
          <p:nvPr>
            <p:ph type="title"/>
          </p:nvPr>
        </p:nvSpPr>
        <p:spPr>
          <a:xfrm>
            <a:off x="2592924" y="624109"/>
            <a:ext cx="8911687" cy="5683925"/>
          </a:xfrm>
        </p:spPr>
        <p:txBody>
          <a:bodyPr>
            <a:normAutofit fontScale="90000"/>
          </a:bodyPr>
          <a:lstStyle/>
          <a:p>
            <a:r>
              <a:rPr lang="es-MX" sz="9600" dirty="0"/>
              <a:t>Autoridad del trabajo; autoridad laboral</a:t>
            </a:r>
            <a:endParaRPr lang="es-MX" sz="10000" dirty="0"/>
          </a:p>
        </p:txBody>
      </p:sp>
    </p:spTree>
    <p:extLst>
      <p:ext uri="{BB962C8B-B14F-4D97-AF65-F5344CB8AC3E}">
        <p14:creationId xmlns:p14="http://schemas.microsoft.com/office/powerpoint/2010/main" val="39006250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948CA4-37BD-4439-8B2A-3143E9186B25}"/>
              </a:ext>
            </a:extLst>
          </p:cNvPr>
          <p:cNvSpPr>
            <a:spLocks noGrp="1"/>
          </p:cNvSpPr>
          <p:nvPr>
            <p:ph type="title"/>
          </p:nvPr>
        </p:nvSpPr>
        <p:spPr>
          <a:xfrm>
            <a:off x="2592924" y="624109"/>
            <a:ext cx="8911687" cy="5683925"/>
          </a:xfrm>
        </p:spPr>
        <p:txBody>
          <a:bodyPr>
            <a:noAutofit/>
          </a:bodyPr>
          <a:lstStyle/>
          <a:p>
            <a:r>
              <a:rPr lang="es-MX" sz="4000" dirty="0"/>
              <a:t>Son las unidades administrativas competentes de la Secretaría del Trabajo y Previsión Social, que realicen funciones de inspección en materia de seguridad y salud en el trabajo, y las correspondientes de las entidades federativas y del Distrito Federal, que actúen en auxilio de aquéllas.</a:t>
            </a:r>
            <a:endParaRPr lang="es-MX" dirty="0"/>
          </a:p>
        </p:txBody>
      </p:sp>
    </p:spTree>
    <p:extLst>
      <p:ext uri="{BB962C8B-B14F-4D97-AF65-F5344CB8AC3E}">
        <p14:creationId xmlns:p14="http://schemas.microsoft.com/office/powerpoint/2010/main" val="3228568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948CA4-37BD-4439-8B2A-3143E9186B25}"/>
              </a:ext>
            </a:extLst>
          </p:cNvPr>
          <p:cNvSpPr>
            <a:spLocks noGrp="1"/>
          </p:cNvSpPr>
          <p:nvPr>
            <p:ph type="title"/>
          </p:nvPr>
        </p:nvSpPr>
        <p:spPr>
          <a:xfrm>
            <a:off x="2592924" y="624109"/>
            <a:ext cx="8911687" cy="5683925"/>
          </a:xfrm>
        </p:spPr>
        <p:txBody>
          <a:bodyPr>
            <a:normAutofit/>
          </a:bodyPr>
          <a:lstStyle/>
          <a:p>
            <a:r>
              <a:rPr lang="es-MX" sz="13800" dirty="0"/>
              <a:t>Centro de trabajo</a:t>
            </a:r>
            <a:endParaRPr lang="es-MX" sz="14400" dirty="0"/>
          </a:p>
        </p:txBody>
      </p:sp>
    </p:spTree>
    <p:extLst>
      <p:ext uri="{BB962C8B-B14F-4D97-AF65-F5344CB8AC3E}">
        <p14:creationId xmlns:p14="http://schemas.microsoft.com/office/powerpoint/2010/main" val="19285837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948CA4-37BD-4439-8B2A-3143E9186B25}"/>
              </a:ext>
            </a:extLst>
          </p:cNvPr>
          <p:cNvSpPr>
            <a:spLocks noGrp="1"/>
          </p:cNvSpPr>
          <p:nvPr>
            <p:ph type="title"/>
          </p:nvPr>
        </p:nvSpPr>
        <p:spPr>
          <a:xfrm>
            <a:off x="2592924" y="624109"/>
            <a:ext cx="8911687" cy="5683925"/>
          </a:xfrm>
        </p:spPr>
        <p:txBody>
          <a:bodyPr>
            <a:noAutofit/>
          </a:bodyPr>
          <a:lstStyle/>
          <a:p>
            <a:r>
              <a:rPr lang="es-MX" sz="4000" dirty="0"/>
              <a:t>Todos aquellos lugares tales como edificios, locales, instalaciones y áreas en los que se realicen actividades de producción, comercialización, transporte y almacenamiento o prestación de servicios, o en los que laboren personas que estén sujetas a una relación de trabajo.</a:t>
            </a:r>
            <a:endParaRPr lang="es-MX" dirty="0"/>
          </a:p>
        </p:txBody>
      </p:sp>
    </p:spTree>
    <p:extLst>
      <p:ext uri="{BB962C8B-B14F-4D97-AF65-F5344CB8AC3E}">
        <p14:creationId xmlns:p14="http://schemas.microsoft.com/office/powerpoint/2010/main" val="35410499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948CA4-37BD-4439-8B2A-3143E9186B25}"/>
              </a:ext>
            </a:extLst>
          </p:cNvPr>
          <p:cNvSpPr>
            <a:spLocks noGrp="1"/>
          </p:cNvSpPr>
          <p:nvPr>
            <p:ph type="title"/>
          </p:nvPr>
        </p:nvSpPr>
        <p:spPr>
          <a:xfrm>
            <a:off x="2592924" y="624109"/>
            <a:ext cx="8911687" cy="5683925"/>
          </a:xfrm>
        </p:spPr>
        <p:txBody>
          <a:bodyPr>
            <a:normAutofit fontScale="90000"/>
          </a:bodyPr>
          <a:lstStyle/>
          <a:p>
            <a:r>
              <a:rPr lang="es-MX" sz="14900" dirty="0"/>
              <a:t>Condición insegura</a:t>
            </a:r>
            <a:endParaRPr lang="es-MX" sz="15600" dirty="0"/>
          </a:p>
        </p:txBody>
      </p:sp>
    </p:spTree>
    <p:extLst>
      <p:ext uri="{BB962C8B-B14F-4D97-AF65-F5344CB8AC3E}">
        <p14:creationId xmlns:p14="http://schemas.microsoft.com/office/powerpoint/2010/main" val="11703513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948CA4-37BD-4439-8B2A-3143E9186B25}"/>
              </a:ext>
            </a:extLst>
          </p:cNvPr>
          <p:cNvSpPr>
            <a:spLocks noGrp="1"/>
          </p:cNvSpPr>
          <p:nvPr>
            <p:ph type="title"/>
          </p:nvPr>
        </p:nvSpPr>
        <p:spPr>
          <a:xfrm>
            <a:off x="2592924" y="624109"/>
            <a:ext cx="8911687" cy="5683925"/>
          </a:xfrm>
        </p:spPr>
        <p:txBody>
          <a:bodyPr>
            <a:noAutofit/>
          </a:bodyPr>
          <a:lstStyle/>
          <a:p>
            <a:r>
              <a:rPr lang="es-MX" sz="4400" dirty="0"/>
              <a:t>Circunstancia física peligrosa en el medio en que los trabajadores realizan sus labores (ambiente de trabajo), y se refiere al grado de inseguridad que pueden tener los locales, la maquinaria, los equipos y los puntos de operación.</a:t>
            </a:r>
            <a:endParaRPr lang="es-MX" sz="4000" dirty="0"/>
          </a:p>
        </p:txBody>
      </p:sp>
    </p:spTree>
    <p:extLst>
      <p:ext uri="{BB962C8B-B14F-4D97-AF65-F5344CB8AC3E}">
        <p14:creationId xmlns:p14="http://schemas.microsoft.com/office/powerpoint/2010/main" val="10953522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948CA4-37BD-4439-8B2A-3143E9186B25}"/>
              </a:ext>
            </a:extLst>
          </p:cNvPr>
          <p:cNvSpPr>
            <a:spLocks noGrp="1"/>
          </p:cNvSpPr>
          <p:nvPr>
            <p:ph type="title"/>
          </p:nvPr>
        </p:nvSpPr>
        <p:spPr>
          <a:xfrm>
            <a:off x="2407394" y="2373396"/>
            <a:ext cx="8911687" cy="5683925"/>
          </a:xfrm>
        </p:spPr>
        <p:txBody>
          <a:bodyPr>
            <a:normAutofit/>
          </a:bodyPr>
          <a:lstStyle/>
          <a:p>
            <a:r>
              <a:rPr lang="es-MX" sz="9600" dirty="0"/>
              <a:t>Conservación</a:t>
            </a:r>
            <a:endParaRPr lang="es-MX" sz="10000" dirty="0"/>
          </a:p>
        </p:txBody>
      </p:sp>
    </p:spTree>
    <p:extLst>
      <p:ext uri="{BB962C8B-B14F-4D97-AF65-F5344CB8AC3E}">
        <p14:creationId xmlns:p14="http://schemas.microsoft.com/office/powerpoint/2010/main" val="4710594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948CA4-37BD-4439-8B2A-3143E9186B25}"/>
              </a:ext>
            </a:extLst>
          </p:cNvPr>
          <p:cNvSpPr>
            <a:spLocks noGrp="1"/>
          </p:cNvSpPr>
          <p:nvPr>
            <p:ph type="title"/>
          </p:nvPr>
        </p:nvSpPr>
        <p:spPr>
          <a:xfrm>
            <a:off x="2592924" y="624109"/>
            <a:ext cx="8911687" cy="5683925"/>
          </a:xfrm>
        </p:spPr>
        <p:txBody>
          <a:bodyPr>
            <a:noAutofit/>
          </a:bodyPr>
          <a:lstStyle/>
          <a:p>
            <a:r>
              <a:rPr lang="es-MX" sz="4800" dirty="0"/>
              <a:t>Actividades de mantenimiento preventivo y correctivo para realizar las adecuaciones, modificaciones o reparaciones de los edificios, locales, instalaciones y áreas en los centros de trabajo.</a:t>
            </a:r>
            <a:endParaRPr lang="es-MX" sz="4400" dirty="0"/>
          </a:p>
        </p:txBody>
      </p:sp>
    </p:spTree>
    <p:extLst>
      <p:ext uri="{BB962C8B-B14F-4D97-AF65-F5344CB8AC3E}">
        <p14:creationId xmlns:p14="http://schemas.microsoft.com/office/powerpoint/2010/main" val="17785122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948CA4-37BD-4439-8B2A-3143E9186B25}"/>
              </a:ext>
            </a:extLst>
          </p:cNvPr>
          <p:cNvSpPr>
            <a:spLocks noGrp="1"/>
          </p:cNvSpPr>
          <p:nvPr>
            <p:ph type="title"/>
          </p:nvPr>
        </p:nvSpPr>
        <p:spPr>
          <a:xfrm>
            <a:off x="2592924" y="624109"/>
            <a:ext cx="8911687" cy="5683925"/>
          </a:xfrm>
        </p:spPr>
        <p:txBody>
          <a:bodyPr>
            <a:normAutofit/>
          </a:bodyPr>
          <a:lstStyle/>
          <a:p>
            <a:r>
              <a:rPr lang="es-MX" sz="16600" dirty="0"/>
              <a:t>Escalas fijas</a:t>
            </a:r>
            <a:endParaRPr lang="es-MX" sz="17300" dirty="0"/>
          </a:p>
        </p:txBody>
      </p:sp>
    </p:spTree>
    <p:extLst>
      <p:ext uri="{BB962C8B-B14F-4D97-AF65-F5344CB8AC3E}">
        <p14:creationId xmlns:p14="http://schemas.microsoft.com/office/powerpoint/2010/main" val="16599192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9500F2-D963-4A9E-97D6-01A9FB42E534}"/>
              </a:ext>
            </a:extLst>
          </p:cNvPr>
          <p:cNvSpPr>
            <a:spLocks noGrp="1"/>
          </p:cNvSpPr>
          <p:nvPr>
            <p:ph type="title"/>
          </p:nvPr>
        </p:nvSpPr>
        <p:spPr/>
        <p:txBody>
          <a:bodyPr/>
          <a:lstStyle/>
          <a:p>
            <a:r>
              <a:rPr lang="es-MX" dirty="0"/>
              <a:t>Temario</a:t>
            </a:r>
          </a:p>
        </p:txBody>
      </p:sp>
      <p:sp>
        <p:nvSpPr>
          <p:cNvPr id="3" name="Marcador de contenido 2">
            <a:extLst>
              <a:ext uri="{FF2B5EF4-FFF2-40B4-BE49-F238E27FC236}">
                <a16:creationId xmlns:a16="http://schemas.microsoft.com/office/drawing/2014/main" id="{10A09287-C948-4CC5-BE49-E813D79ADF65}"/>
              </a:ext>
            </a:extLst>
          </p:cNvPr>
          <p:cNvSpPr>
            <a:spLocks noGrp="1"/>
          </p:cNvSpPr>
          <p:nvPr>
            <p:ph idx="1"/>
          </p:nvPr>
        </p:nvSpPr>
        <p:spPr/>
        <p:txBody>
          <a:bodyPr numCol="2">
            <a:normAutofit/>
          </a:bodyPr>
          <a:lstStyle/>
          <a:p>
            <a:pPr>
              <a:buFont typeface="+mj-lt"/>
              <a:buAutoNum type="arabicPeriod"/>
            </a:pPr>
            <a:r>
              <a:rPr lang="es-MX" dirty="0"/>
              <a:t>Objetivo </a:t>
            </a:r>
          </a:p>
          <a:p>
            <a:pPr>
              <a:buFont typeface="+mj-lt"/>
              <a:buAutoNum type="arabicPeriod"/>
            </a:pPr>
            <a:r>
              <a:rPr lang="es-MX" dirty="0"/>
              <a:t>Campo de aplicación </a:t>
            </a:r>
          </a:p>
          <a:p>
            <a:pPr>
              <a:buFont typeface="+mj-lt"/>
              <a:buAutoNum type="arabicPeriod"/>
            </a:pPr>
            <a:r>
              <a:rPr lang="es-MX" dirty="0"/>
              <a:t>Referencias </a:t>
            </a:r>
          </a:p>
          <a:p>
            <a:pPr>
              <a:buFont typeface="+mj-lt"/>
              <a:buAutoNum type="arabicPeriod"/>
            </a:pPr>
            <a:r>
              <a:rPr lang="es-MX" dirty="0"/>
              <a:t>Definiciones </a:t>
            </a:r>
          </a:p>
          <a:p>
            <a:pPr>
              <a:buFont typeface="+mj-lt"/>
              <a:buAutoNum type="arabicPeriod"/>
            </a:pPr>
            <a:r>
              <a:rPr lang="es-MX" dirty="0"/>
              <a:t>Obligaciones del patrón </a:t>
            </a:r>
          </a:p>
          <a:p>
            <a:pPr>
              <a:buFont typeface="+mj-lt"/>
              <a:buAutoNum type="arabicPeriod"/>
            </a:pPr>
            <a:r>
              <a:rPr lang="es-MX" dirty="0"/>
              <a:t>Obligaciones de los trabajadores </a:t>
            </a:r>
          </a:p>
          <a:p>
            <a:pPr>
              <a:buFont typeface="+mj-lt"/>
              <a:buAutoNum type="arabicPeriod"/>
            </a:pPr>
            <a:r>
              <a:rPr lang="es-MX" dirty="0"/>
              <a:t>Requisitos de seguridad en el centro de trabajo </a:t>
            </a:r>
          </a:p>
          <a:p>
            <a:pPr>
              <a:buFont typeface="+mj-lt"/>
              <a:buAutoNum type="arabicPeriod"/>
            </a:pPr>
            <a:r>
              <a:rPr lang="es-MX" dirty="0"/>
              <a:t>Condiciones de seguridad en el funcionamiento de los sistemas de ventilación artificial </a:t>
            </a:r>
          </a:p>
          <a:p>
            <a:pPr>
              <a:buFont typeface="+mj-lt"/>
              <a:buAutoNum type="arabicPeriod"/>
            </a:pPr>
            <a:r>
              <a:rPr lang="es-MX" dirty="0"/>
              <a:t>Requisitos de seguridad para el tránsito de vehículos </a:t>
            </a:r>
          </a:p>
          <a:p>
            <a:pPr>
              <a:buFont typeface="+mj-lt"/>
              <a:buAutoNum type="arabicPeriod"/>
            </a:pPr>
            <a:r>
              <a:rPr lang="es-MX" dirty="0"/>
              <a:t>Unidades de verificación </a:t>
            </a:r>
          </a:p>
          <a:p>
            <a:pPr>
              <a:buFont typeface="+mj-lt"/>
              <a:buAutoNum type="arabicPeriod"/>
            </a:pPr>
            <a:r>
              <a:rPr lang="es-MX" dirty="0"/>
              <a:t>Procedimiento para la evaluación de la conformidad </a:t>
            </a:r>
          </a:p>
          <a:p>
            <a:pPr>
              <a:buFont typeface="+mj-lt"/>
              <a:buAutoNum type="arabicPeriod"/>
            </a:pPr>
            <a:r>
              <a:rPr lang="es-MX" dirty="0"/>
              <a:t>Vigilancia </a:t>
            </a:r>
          </a:p>
          <a:p>
            <a:pPr>
              <a:buFont typeface="+mj-lt"/>
              <a:buAutoNum type="arabicPeriod"/>
            </a:pPr>
            <a:r>
              <a:rPr lang="es-MX" dirty="0"/>
              <a:t>Bibliografía</a:t>
            </a:r>
          </a:p>
          <a:p>
            <a:pPr>
              <a:buFont typeface="+mj-lt"/>
              <a:buAutoNum type="arabicPeriod"/>
            </a:pPr>
            <a:r>
              <a:rPr lang="es-MX" dirty="0"/>
              <a:t>Concordancia con normas internacionales </a:t>
            </a:r>
          </a:p>
        </p:txBody>
      </p:sp>
    </p:spTree>
    <p:extLst>
      <p:ext uri="{BB962C8B-B14F-4D97-AF65-F5344CB8AC3E}">
        <p14:creationId xmlns:p14="http://schemas.microsoft.com/office/powerpoint/2010/main" val="523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948CA4-37BD-4439-8B2A-3143E9186B25}"/>
              </a:ext>
            </a:extLst>
          </p:cNvPr>
          <p:cNvSpPr>
            <a:spLocks noGrp="1"/>
          </p:cNvSpPr>
          <p:nvPr>
            <p:ph type="title"/>
          </p:nvPr>
        </p:nvSpPr>
        <p:spPr>
          <a:xfrm>
            <a:off x="2592924" y="624109"/>
            <a:ext cx="8911687" cy="5683925"/>
          </a:xfrm>
        </p:spPr>
        <p:txBody>
          <a:bodyPr>
            <a:normAutofit fontScale="90000"/>
          </a:bodyPr>
          <a:lstStyle/>
          <a:p>
            <a:r>
              <a:rPr lang="es-MX" sz="5400" dirty="0"/>
              <a:t>Peldaños consecutivos que están permanentemente sujetos a una superficie vertical y sirven para acceder ocasionalmente a tejados, pozos, silos, torres, chimeneas y otras zonas.</a:t>
            </a:r>
            <a:endParaRPr lang="es-MX" sz="5000" dirty="0"/>
          </a:p>
        </p:txBody>
      </p:sp>
    </p:spTree>
    <p:extLst>
      <p:ext uri="{BB962C8B-B14F-4D97-AF65-F5344CB8AC3E}">
        <p14:creationId xmlns:p14="http://schemas.microsoft.com/office/powerpoint/2010/main" val="40455340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948CA4-37BD-4439-8B2A-3143E9186B25}"/>
              </a:ext>
            </a:extLst>
          </p:cNvPr>
          <p:cNvSpPr>
            <a:spLocks noGrp="1"/>
          </p:cNvSpPr>
          <p:nvPr>
            <p:ph type="title"/>
          </p:nvPr>
        </p:nvSpPr>
        <p:spPr>
          <a:xfrm>
            <a:off x="2592925" y="587037"/>
            <a:ext cx="8843702" cy="5683925"/>
          </a:xfrm>
        </p:spPr>
        <p:txBody>
          <a:bodyPr>
            <a:noAutofit/>
          </a:bodyPr>
          <a:lstStyle/>
          <a:p>
            <a:r>
              <a:rPr lang="es-MX" sz="7200" dirty="0"/>
              <a:t>Escalas móviles; escaleras portátiles; escaleras manuales</a:t>
            </a:r>
            <a:endParaRPr lang="es-MX" sz="8000" dirty="0"/>
          </a:p>
        </p:txBody>
      </p:sp>
    </p:spTree>
    <p:extLst>
      <p:ext uri="{BB962C8B-B14F-4D97-AF65-F5344CB8AC3E}">
        <p14:creationId xmlns:p14="http://schemas.microsoft.com/office/powerpoint/2010/main" val="7520453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948CA4-37BD-4439-8B2A-3143E9186B25}"/>
              </a:ext>
            </a:extLst>
          </p:cNvPr>
          <p:cNvSpPr>
            <a:spLocks noGrp="1"/>
          </p:cNvSpPr>
          <p:nvPr>
            <p:ph type="title"/>
          </p:nvPr>
        </p:nvSpPr>
        <p:spPr>
          <a:xfrm>
            <a:off x="2592924" y="624109"/>
            <a:ext cx="8911687" cy="5683925"/>
          </a:xfrm>
        </p:spPr>
        <p:txBody>
          <a:bodyPr>
            <a:noAutofit/>
          </a:bodyPr>
          <a:lstStyle/>
          <a:p>
            <a:r>
              <a:rPr lang="es-MX" sz="4400" dirty="0"/>
              <a:t>Aparato portátil que consiste en dos piezas paralelas o ligeramente convergentes unidas a intervalos por travesaños y que sirve para subir o bajar a una persona de un nivel a otro.</a:t>
            </a:r>
            <a:endParaRPr lang="es-MX" sz="4000" dirty="0"/>
          </a:p>
        </p:txBody>
      </p:sp>
    </p:spTree>
    <p:extLst>
      <p:ext uri="{BB962C8B-B14F-4D97-AF65-F5344CB8AC3E}">
        <p14:creationId xmlns:p14="http://schemas.microsoft.com/office/powerpoint/2010/main" val="1300946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948CA4-37BD-4439-8B2A-3143E9186B25}"/>
              </a:ext>
            </a:extLst>
          </p:cNvPr>
          <p:cNvSpPr>
            <a:spLocks noGrp="1"/>
          </p:cNvSpPr>
          <p:nvPr>
            <p:ph type="title"/>
          </p:nvPr>
        </p:nvSpPr>
        <p:spPr>
          <a:xfrm>
            <a:off x="2566420" y="1419240"/>
            <a:ext cx="8911687" cy="5683925"/>
          </a:xfrm>
        </p:spPr>
        <p:txBody>
          <a:bodyPr>
            <a:normAutofit/>
          </a:bodyPr>
          <a:lstStyle/>
          <a:p>
            <a:r>
              <a:rPr lang="es-MX" sz="19900" dirty="0"/>
              <a:t>Evento</a:t>
            </a:r>
            <a:endParaRPr lang="es-MX" sz="20800" dirty="0"/>
          </a:p>
        </p:txBody>
      </p:sp>
    </p:spTree>
    <p:extLst>
      <p:ext uri="{BB962C8B-B14F-4D97-AF65-F5344CB8AC3E}">
        <p14:creationId xmlns:p14="http://schemas.microsoft.com/office/powerpoint/2010/main" val="14646493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948CA4-37BD-4439-8B2A-3143E9186B25}"/>
              </a:ext>
            </a:extLst>
          </p:cNvPr>
          <p:cNvSpPr>
            <a:spLocks noGrp="1"/>
          </p:cNvSpPr>
          <p:nvPr>
            <p:ph type="title"/>
          </p:nvPr>
        </p:nvSpPr>
        <p:spPr>
          <a:xfrm>
            <a:off x="2592924" y="624109"/>
            <a:ext cx="8911687" cy="5683925"/>
          </a:xfrm>
        </p:spPr>
        <p:txBody>
          <a:bodyPr>
            <a:normAutofit fontScale="90000"/>
          </a:bodyPr>
          <a:lstStyle/>
          <a:p>
            <a:r>
              <a:rPr lang="es-MX" sz="5400" dirty="0"/>
              <a:t>Fenómeno natural que puede afectar la seguridad estructural del centro de trabajo y/o aquellos actos incidentales que pueden afectar la seguridad estructural de las instalaciones.</a:t>
            </a:r>
            <a:endParaRPr lang="es-MX" sz="5000" dirty="0"/>
          </a:p>
        </p:txBody>
      </p:sp>
    </p:spTree>
    <p:extLst>
      <p:ext uri="{BB962C8B-B14F-4D97-AF65-F5344CB8AC3E}">
        <p14:creationId xmlns:p14="http://schemas.microsoft.com/office/powerpoint/2010/main" val="27174899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948CA4-37BD-4439-8B2A-3143E9186B25}"/>
              </a:ext>
            </a:extLst>
          </p:cNvPr>
          <p:cNvSpPr>
            <a:spLocks noGrp="1"/>
          </p:cNvSpPr>
          <p:nvPr>
            <p:ph type="title"/>
          </p:nvPr>
        </p:nvSpPr>
        <p:spPr>
          <a:xfrm>
            <a:off x="2645933" y="2638440"/>
            <a:ext cx="8911687" cy="5683925"/>
          </a:xfrm>
        </p:spPr>
        <p:txBody>
          <a:bodyPr>
            <a:normAutofit/>
          </a:bodyPr>
          <a:lstStyle/>
          <a:p>
            <a:r>
              <a:rPr lang="es-MX" sz="8000" dirty="0"/>
              <a:t>Funcionamiento</a:t>
            </a:r>
            <a:endParaRPr lang="es-MX" sz="8800" dirty="0"/>
          </a:p>
        </p:txBody>
      </p:sp>
    </p:spTree>
    <p:extLst>
      <p:ext uri="{BB962C8B-B14F-4D97-AF65-F5344CB8AC3E}">
        <p14:creationId xmlns:p14="http://schemas.microsoft.com/office/powerpoint/2010/main" val="29100938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948CA4-37BD-4439-8B2A-3143E9186B25}"/>
              </a:ext>
            </a:extLst>
          </p:cNvPr>
          <p:cNvSpPr>
            <a:spLocks noGrp="1"/>
          </p:cNvSpPr>
          <p:nvPr>
            <p:ph type="title"/>
          </p:nvPr>
        </p:nvSpPr>
        <p:spPr>
          <a:xfrm>
            <a:off x="2592924" y="624109"/>
            <a:ext cx="8911687" cy="5683925"/>
          </a:xfrm>
        </p:spPr>
        <p:txBody>
          <a:bodyPr>
            <a:normAutofit/>
          </a:bodyPr>
          <a:lstStyle/>
          <a:p>
            <a:r>
              <a:rPr lang="es-MX" sz="6600" dirty="0"/>
              <a:t>Se refiere al uso de edificios, locales, instalaciones y áreas en los centros de trabajo.</a:t>
            </a:r>
            <a:endParaRPr lang="es-MX" sz="6000" dirty="0"/>
          </a:p>
        </p:txBody>
      </p:sp>
    </p:spTree>
    <p:extLst>
      <p:ext uri="{BB962C8B-B14F-4D97-AF65-F5344CB8AC3E}">
        <p14:creationId xmlns:p14="http://schemas.microsoft.com/office/powerpoint/2010/main" val="35941413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948CA4-37BD-4439-8B2A-3143E9186B25}"/>
              </a:ext>
            </a:extLst>
          </p:cNvPr>
          <p:cNvSpPr>
            <a:spLocks noGrp="1"/>
          </p:cNvSpPr>
          <p:nvPr>
            <p:ph type="title"/>
          </p:nvPr>
        </p:nvSpPr>
        <p:spPr>
          <a:xfrm>
            <a:off x="2513411" y="1843309"/>
            <a:ext cx="8911687" cy="5683925"/>
          </a:xfrm>
        </p:spPr>
        <p:txBody>
          <a:bodyPr>
            <a:normAutofit/>
          </a:bodyPr>
          <a:lstStyle/>
          <a:p>
            <a:r>
              <a:rPr lang="es-MX" sz="9600" dirty="0"/>
              <a:t>Material impermeable</a:t>
            </a:r>
            <a:endParaRPr lang="es-MX" sz="10000" dirty="0"/>
          </a:p>
        </p:txBody>
      </p:sp>
    </p:spTree>
    <p:extLst>
      <p:ext uri="{BB962C8B-B14F-4D97-AF65-F5344CB8AC3E}">
        <p14:creationId xmlns:p14="http://schemas.microsoft.com/office/powerpoint/2010/main" val="10758189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948CA4-37BD-4439-8B2A-3143E9186B25}"/>
              </a:ext>
            </a:extLst>
          </p:cNvPr>
          <p:cNvSpPr>
            <a:spLocks noGrp="1"/>
          </p:cNvSpPr>
          <p:nvPr>
            <p:ph type="title"/>
          </p:nvPr>
        </p:nvSpPr>
        <p:spPr>
          <a:xfrm>
            <a:off x="2592924" y="624109"/>
            <a:ext cx="8911687" cy="5683925"/>
          </a:xfrm>
        </p:spPr>
        <p:txBody>
          <a:bodyPr>
            <a:normAutofit/>
          </a:bodyPr>
          <a:lstStyle/>
          <a:p>
            <a:r>
              <a:rPr lang="es-MX" sz="6000" dirty="0"/>
              <a:t>Aquel que tiene la propiedad de impedir o dificultar la penetración de agua u otro líquido a través de él.</a:t>
            </a:r>
            <a:endParaRPr lang="es-MX" sz="5400" dirty="0"/>
          </a:p>
        </p:txBody>
      </p:sp>
    </p:spTree>
    <p:extLst>
      <p:ext uri="{BB962C8B-B14F-4D97-AF65-F5344CB8AC3E}">
        <p14:creationId xmlns:p14="http://schemas.microsoft.com/office/powerpoint/2010/main" val="4061882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948CA4-37BD-4439-8B2A-3143E9186B25}"/>
              </a:ext>
            </a:extLst>
          </p:cNvPr>
          <p:cNvSpPr>
            <a:spLocks noGrp="1"/>
          </p:cNvSpPr>
          <p:nvPr>
            <p:ph type="title"/>
          </p:nvPr>
        </p:nvSpPr>
        <p:spPr>
          <a:xfrm>
            <a:off x="2606176" y="1591517"/>
            <a:ext cx="8911687" cy="5683925"/>
          </a:xfrm>
        </p:spPr>
        <p:txBody>
          <a:bodyPr>
            <a:normAutofit/>
          </a:bodyPr>
          <a:lstStyle/>
          <a:p>
            <a:r>
              <a:rPr lang="es-MX" sz="8800" dirty="0"/>
              <a:t>Nuevas construcciones</a:t>
            </a:r>
            <a:endParaRPr lang="es-MX" sz="9600" dirty="0"/>
          </a:p>
        </p:txBody>
      </p:sp>
    </p:spTree>
    <p:extLst>
      <p:ext uri="{BB962C8B-B14F-4D97-AF65-F5344CB8AC3E}">
        <p14:creationId xmlns:p14="http://schemas.microsoft.com/office/powerpoint/2010/main" val="38135250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6C745D-C6CC-4C61-9E15-66539757F256}"/>
              </a:ext>
            </a:extLst>
          </p:cNvPr>
          <p:cNvSpPr>
            <a:spLocks noGrp="1"/>
          </p:cNvSpPr>
          <p:nvPr>
            <p:ph type="title"/>
          </p:nvPr>
        </p:nvSpPr>
        <p:spPr/>
        <p:txBody>
          <a:bodyPr/>
          <a:lstStyle/>
          <a:p>
            <a:r>
              <a:rPr lang="es-MX" dirty="0"/>
              <a:t>NOM-001-STPS-2008</a:t>
            </a:r>
          </a:p>
        </p:txBody>
      </p:sp>
      <p:sp>
        <p:nvSpPr>
          <p:cNvPr id="3" name="Marcador de contenido 2">
            <a:extLst>
              <a:ext uri="{FF2B5EF4-FFF2-40B4-BE49-F238E27FC236}">
                <a16:creationId xmlns:a16="http://schemas.microsoft.com/office/drawing/2014/main" id="{1CA3691D-4619-4DCA-8C7D-928562DB0449}"/>
              </a:ext>
            </a:extLst>
          </p:cNvPr>
          <p:cNvSpPr>
            <a:spLocks noGrp="1"/>
          </p:cNvSpPr>
          <p:nvPr>
            <p:ph idx="1"/>
          </p:nvPr>
        </p:nvSpPr>
        <p:spPr/>
        <p:txBody>
          <a:bodyPr/>
          <a:lstStyle/>
          <a:p>
            <a:r>
              <a:rPr lang="es-MX" dirty="0"/>
              <a:t>Norma oficial mexicana referente a edificios, locales, instalaciones y áreas en los centros de trabajo-condiciones de seguridad.</a:t>
            </a:r>
          </a:p>
        </p:txBody>
      </p:sp>
    </p:spTree>
    <p:extLst>
      <p:ext uri="{BB962C8B-B14F-4D97-AF65-F5344CB8AC3E}">
        <p14:creationId xmlns:p14="http://schemas.microsoft.com/office/powerpoint/2010/main" val="15310827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948CA4-37BD-4439-8B2A-3143E9186B25}"/>
              </a:ext>
            </a:extLst>
          </p:cNvPr>
          <p:cNvSpPr>
            <a:spLocks noGrp="1"/>
          </p:cNvSpPr>
          <p:nvPr>
            <p:ph type="title"/>
          </p:nvPr>
        </p:nvSpPr>
        <p:spPr>
          <a:xfrm>
            <a:off x="2592924" y="624109"/>
            <a:ext cx="8911687" cy="5683925"/>
          </a:xfrm>
        </p:spPr>
        <p:txBody>
          <a:bodyPr>
            <a:normAutofit fontScale="90000"/>
          </a:bodyPr>
          <a:lstStyle/>
          <a:p>
            <a:r>
              <a:rPr lang="es-MX" sz="5400" dirty="0"/>
              <a:t>Edificios, locales, instalaciones y áreas en los centros de trabajo que se encuentren en su etapa de diseño al momento de entrar en vigor la presente Norma.</a:t>
            </a:r>
            <a:endParaRPr lang="es-MX" sz="5000" dirty="0"/>
          </a:p>
        </p:txBody>
      </p:sp>
    </p:spTree>
    <p:extLst>
      <p:ext uri="{BB962C8B-B14F-4D97-AF65-F5344CB8AC3E}">
        <p14:creationId xmlns:p14="http://schemas.microsoft.com/office/powerpoint/2010/main" val="29909703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948CA4-37BD-4439-8B2A-3143E9186B25}"/>
              </a:ext>
            </a:extLst>
          </p:cNvPr>
          <p:cNvSpPr>
            <a:spLocks noGrp="1"/>
          </p:cNvSpPr>
          <p:nvPr>
            <p:ph type="title"/>
          </p:nvPr>
        </p:nvSpPr>
        <p:spPr>
          <a:xfrm>
            <a:off x="2592924" y="624109"/>
            <a:ext cx="8911687" cy="5683925"/>
          </a:xfrm>
        </p:spPr>
        <p:txBody>
          <a:bodyPr>
            <a:normAutofit fontScale="90000"/>
          </a:bodyPr>
          <a:lstStyle/>
          <a:p>
            <a:r>
              <a:rPr lang="es-MX" sz="16600" dirty="0"/>
              <a:t>Puente; pasadizo</a:t>
            </a:r>
            <a:endParaRPr lang="es-MX" sz="17300" dirty="0"/>
          </a:p>
        </p:txBody>
      </p:sp>
    </p:spTree>
    <p:extLst>
      <p:ext uri="{BB962C8B-B14F-4D97-AF65-F5344CB8AC3E}">
        <p14:creationId xmlns:p14="http://schemas.microsoft.com/office/powerpoint/2010/main" val="14925564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948CA4-37BD-4439-8B2A-3143E9186B25}"/>
              </a:ext>
            </a:extLst>
          </p:cNvPr>
          <p:cNvSpPr>
            <a:spLocks noGrp="1"/>
          </p:cNvSpPr>
          <p:nvPr>
            <p:ph type="title"/>
          </p:nvPr>
        </p:nvSpPr>
        <p:spPr>
          <a:xfrm>
            <a:off x="2592924" y="624109"/>
            <a:ext cx="8911687" cy="5683925"/>
          </a:xfrm>
        </p:spPr>
        <p:txBody>
          <a:bodyPr>
            <a:normAutofit/>
          </a:bodyPr>
          <a:lstStyle/>
          <a:p>
            <a:r>
              <a:rPr lang="es-MX" sz="8000" dirty="0"/>
              <a:t>Pasillo elevado por el que transitan trabajadores.</a:t>
            </a:r>
            <a:endParaRPr lang="es-MX" sz="7200" dirty="0"/>
          </a:p>
        </p:txBody>
      </p:sp>
    </p:spTree>
    <p:extLst>
      <p:ext uri="{BB962C8B-B14F-4D97-AF65-F5344CB8AC3E}">
        <p14:creationId xmlns:p14="http://schemas.microsoft.com/office/powerpoint/2010/main" val="4994232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948CA4-37BD-4439-8B2A-3143E9186B25}"/>
              </a:ext>
            </a:extLst>
          </p:cNvPr>
          <p:cNvSpPr>
            <a:spLocks noGrp="1"/>
          </p:cNvSpPr>
          <p:nvPr>
            <p:ph type="title"/>
          </p:nvPr>
        </p:nvSpPr>
        <p:spPr>
          <a:xfrm>
            <a:off x="2539915" y="1763796"/>
            <a:ext cx="8911687" cy="5683925"/>
          </a:xfrm>
        </p:spPr>
        <p:txBody>
          <a:bodyPr>
            <a:normAutofit fontScale="90000"/>
          </a:bodyPr>
          <a:lstStyle/>
          <a:p>
            <a:r>
              <a:rPr lang="es-MX" sz="19900" dirty="0"/>
              <a:t>Registro</a:t>
            </a:r>
            <a:endParaRPr lang="es-MX" sz="20800" dirty="0"/>
          </a:p>
        </p:txBody>
      </p:sp>
    </p:spTree>
    <p:extLst>
      <p:ext uri="{BB962C8B-B14F-4D97-AF65-F5344CB8AC3E}">
        <p14:creationId xmlns:p14="http://schemas.microsoft.com/office/powerpoint/2010/main" val="22664606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948CA4-37BD-4439-8B2A-3143E9186B25}"/>
              </a:ext>
            </a:extLst>
          </p:cNvPr>
          <p:cNvSpPr>
            <a:spLocks noGrp="1"/>
          </p:cNvSpPr>
          <p:nvPr>
            <p:ph type="title"/>
          </p:nvPr>
        </p:nvSpPr>
        <p:spPr>
          <a:xfrm>
            <a:off x="2592924" y="624109"/>
            <a:ext cx="8911687" cy="5683925"/>
          </a:xfrm>
        </p:spPr>
        <p:txBody>
          <a:bodyPr>
            <a:normAutofit/>
          </a:bodyPr>
          <a:lstStyle/>
          <a:p>
            <a:r>
              <a:rPr lang="es-MX" sz="5400" dirty="0"/>
              <a:t>Bitácora o cualquier medio magnético en el que se asienten los resultados de las verificaciones realizadas al centro de trabajo.</a:t>
            </a:r>
            <a:endParaRPr lang="es-MX" sz="5000" dirty="0"/>
          </a:p>
        </p:txBody>
      </p:sp>
    </p:spTree>
    <p:extLst>
      <p:ext uri="{BB962C8B-B14F-4D97-AF65-F5344CB8AC3E}">
        <p14:creationId xmlns:p14="http://schemas.microsoft.com/office/powerpoint/2010/main" val="29661433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948CA4-37BD-4439-8B2A-3143E9186B25}"/>
              </a:ext>
            </a:extLst>
          </p:cNvPr>
          <p:cNvSpPr>
            <a:spLocks noGrp="1"/>
          </p:cNvSpPr>
          <p:nvPr>
            <p:ph type="title"/>
          </p:nvPr>
        </p:nvSpPr>
        <p:spPr>
          <a:xfrm>
            <a:off x="2632681" y="1671031"/>
            <a:ext cx="8911687" cy="5683925"/>
          </a:xfrm>
        </p:spPr>
        <p:txBody>
          <a:bodyPr>
            <a:normAutofit/>
          </a:bodyPr>
          <a:lstStyle/>
          <a:p>
            <a:r>
              <a:rPr lang="es-MX" sz="19900" dirty="0"/>
              <a:t>Yaque</a:t>
            </a:r>
            <a:endParaRPr lang="es-MX" sz="20800" dirty="0"/>
          </a:p>
        </p:txBody>
      </p:sp>
    </p:spTree>
    <p:extLst>
      <p:ext uri="{BB962C8B-B14F-4D97-AF65-F5344CB8AC3E}">
        <p14:creationId xmlns:p14="http://schemas.microsoft.com/office/powerpoint/2010/main" val="26629261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948CA4-37BD-4439-8B2A-3143E9186B25}"/>
              </a:ext>
            </a:extLst>
          </p:cNvPr>
          <p:cNvSpPr>
            <a:spLocks noGrp="1"/>
          </p:cNvSpPr>
          <p:nvPr>
            <p:ph type="title"/>
          </p:nvPr>
        </p:nvSpPr>
        <p:spPr>
          <a:xfrm>
            <a:off x="2592924" y="624109"/>
            <a:ext cx="8911687" cy="5683925"/>
          </a:xfrm>
        </p:spPr>
        <p:txBody>
          <a:bodyPr>
            <a:normAutofit fontScale="90000"/>
          </a:bodyPr>
          <a:lstStyle/>
          <a:p>
            <a:r>
              <a:rPr lang="es-MX" sz="5400" dirty="0"/>
              <a:t>Base de apoyo empleada en tráileres o autotanques para evitar que el vehículo se mueva cuando esté siendo cargado o descargado. </a:t>
            </a:r>
            <a:br>
              <a:rPr lang="es-MX" sz="5400" dirty="0"/>
            </a:br>
            <a:endParaRPr lang="es-MX" sz="5000" dirty="0"/>
          </a:p>
        </p:txBody>
      </p:sp>
    </p:spTree>
    <p:extLst>
      <p:ext uri="{BB962C8B-B14F-4D97-AF65-F5344CB8AC3E}">
        <p14:creationId xmlns:p14="http://schemas.microsoft.com/office/powerpoint/2010/main" val="11147373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436CB2-13CB-467D-AC5E-4ACC4F958B43}"/>
              </a:ext>
            </a:extLst>
          </p:cNvPr>
          <p:cNvSpPr>
            <a:spLocks noGrp="1"/>
          </p:cNvSpPr>
          <p:nvPr>
            <p:ph type="title"/>
          </p:nvPr>
        </p:nvSpPr>
        <p:spPr/>
        <p:txBody>
          <a:bodyPr/>
          <a:lstStyle/>
          <a:p>
            <a:r>
              <a:rPr lang="es-MX" dirty="0"/>
              <a:t>5. Obligaciones del patrón</a:t>
            </a:r>
          </a:p>
        </p:txBody>
      </p:sp>
      <p:sp>
        <p:nvSpPr>
          <p:cNvPr id="3" name="Marcador de contenido 2">
            <a:extLst>
              <a:ext uri="{FF2B5EF4-FFF2-40B4-BE49-F238E27FC236}">
                <a16:creationId xmlns:a16="http://schemas.microsoft.com/office/drawing/2014/main" id="{145D12D3-241D-4C4B-B8E3-41951CC86F76}"/>
              </a:ext>
            </a:extLst>
          </p:cNvPr>
          <p:cNvSpPr>
            <a:spLocks noGrp="1"/>
          </p:cNvSpPr>
          <p:nvPr>
            <p:ph idx="1"/>
          </p:nvPr>
        </p:nvSpPr>
        <p:spPr>
          <a:xfrm>
            <a:off x="2451652" y="1683026"/>
            <a:ext cx="8653670" cy="4744278"/>
          </a:xfrm>
        </p:spPr>
        <p:txBody>
          <a:bodyPr>
            <a:normAutofit fontScale="85000" lnSpcReduction="20000"/>
          </a:bodyPr>
          <a:lstStyle/>
          <a:p>
            <a:pPr>
              <a:buFont typeface="+mj-lt"/>
              <a:buAutoNum type="arabicPeriod"/>
            </a:pPr>
            <a:r>
              <a:rPr lang="es-MX" dirty="0"/>
              <a:t>Conservar en condiciones seguras las instalaciones de los centros de trabajo, para que no representen riesgos. </a:t>
            </a:r>
          </a:p>
          <a:p>
            <a:pPr>
              <a:buFont typeface="+mj-lt"/>
              <a:buAutoNum type="arabicPeriod"/>
            </a:pPr>
            <a:r>
              <a:rPr lang="es-MX" dirty="0"/>
              <a:t>Realizar verificaciones oculares cada doce meses al centro de trabajo, pudiendo hacerse por áreas, para identificar condiciones inseguras y reparar los daños encontrados. </a:t>
            </a:r>
          </a:p>
          <a:p>
            <a:pPr>
              <a:buFont typeface="+mj-lt"/>
              <a:buAutoNum type="arabicPeriod"/>
            </a:pPr>
            <a:r>
              <a:rPr lang="es-MX" dirty="0"/>
              <a:t>Efectuar verificaciones oculares posteriores a la ocurrencia de un evento que pudiera generarle daños al centro de trabajo y, en su caso, realizar las adecuaciones, modificaciones o reparaciones que garanticen la seguridad de sus ocupantes. De tales acciones registrar los resultados en bitácoras o medios magnéticos. Los registros deben conservarse por un año y contener al menos la fecha de la verificación, el tipo de evento, los resultados de las verificaciones y las acciones correctivas realizadas. </a:t>
            </a:r>
          </a:p>
          <a:p>
            <a:pPr>
              <a:buFont typeface="+mj-lt"/>
              <a:buAutoNum type="arabicPeriod"/>
            </a:pPr>
            <a:r>
              <a:rPr lang="es-MX" dirty="0"/>
              <a:t>Contar con sanitarios (retretes, mingitorios, lavabos, entre otros) limpios y seguros para el servicio de los trabajadores y, en su caso, con lugares reservados para el consumo de alimentos. </a:t>
            </a:r>
          </a:p>
          <a:p>
            <a:pPr>
              <a:buFont typeface="+mj-lt"/>
              <a:buAutoNum type="arabicPeriod"/>
            </a:pPr>
            <a:r>
              <a:rPr lang="es-MX" dirty="0"/>
              <a:t>Contar, en su caso, con regaderas y vestidores, de acuerdo con la actividad que se desarrolle en el centro de trabajo o cuando se requiera la descontaminación del trabajador. Es responsabilidad del patrón establecer el tipo, características y cantidad de los servicios. </a:t>
            </a:r>
          </a:p>
          <a:p>
            <a:pPr>
              <a:buFont typeface="+mj-lt"/>
              <a:buAutoNum type="arabicPeriod"/>
            </a:pPr>
            <a:r>
              <a:rPr lang="es-MX" dirty="0"/>
              <a:t>Proporcionar información a todos los trabajadores para el uso y conservación de las áreas donde realicen sus actividades en el centro de trabajo, incluidas las destinadas para el servicio de los trabajadores.</a:t>
            </a:r>
          </a:p>
        </p:txBody>
      </p:sp>
    </p:spTree>
    <p:extLst>
      <p:ext uri="{BB962C8B-B14F-4D97-AF65-F5344CB8AC3E}">
        <p14:creationId xmlns:p14="http://schemas.microsoft.com/office/powerpoint/2010/main" val="5321323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FC418B-E60A-41A0-ADA0-551EEDCFC3F9}"/>
              </a:ext>
            </a:extLst>
          </p:cNvPr>
          <p:cNvSpPr>
            <a:spLocks noGrp="1"/>
          </p:cNvSpPr>
          <p:nvPr>
            <p:ph type="title"/>
          </p:nvPr>
        </p:nvSpPr>
        <p:spPr/>
        <p:txBody>
          <a:bodyPr/>
          <a:lstStyle/>
          <a:p>
            <a:r>
              <a:rPr lang="es-MX" dirty="0"/>
              <a:t>6. Obligaciones de los trabajadores</a:t>
            </a:r>
          </a:p>
        </p:txBody>
      </p:sp>
      <p:sp>
        <p:nvSpPr>
          <p:cNvPr id="3" name="Marcador de contenido 2">
            <a:extLst>
              <a:ext uri="{FF2B5EF4-FFF2-40B4-BE49-F238E27FC236}">
                <a16:creationId xmlns:a16="http://schemas.microsoft.com/office/drawing/2014/main" id="{22BDCB7D-0182-4CCF-887F-E3A05B8FEECA}"/>
              </a:ext>
            </a:extLst>
          </p:cNvPr>
          <p:cNvSpPr>
            <a:spLocks noGrp="1"/>
          </p:cNvSpPr>
          <p:nvPr>
            <p:ph idx="1"/>
          </p:nvPr>
        </p:nvSpPr>
        <p:spPr/>
        <p:txBody>
          <a:bodyPr/>
          <a:lstStyle/>
          <a:p>
            <a:pPr>
              <a:buFont typeface="+mj-lt"/>
              <a:buAutoNum type="arabicPeriod"/>
            </a:pPr>
            <a:r>
              <a:rPr lang="es-MX" dirty="0"/>
              <a:t>Informar al patrón las condiciones inseguras que detecten en el centro de trabajo. </a:t>
            </a:r>
          </a:p>
          <a:p>
            <a:pPr>
              <a:buFont typeface="+mj-lt"/>
              <a:buAutoNum type="arabicPeriod"/>
            </a:pPr>
            <a:r>
              <a:rPr lang="es-MX" dirty="0"/>
              <a:t>Recibir la información que proporcione el patrón para el uso y conservación de las áreas donde realicen sus actividades en el centro de trabajo, incluidas las destinadas al servicio de los trabajadores. </a:t>
            </a:r>
          </a:p>
          <a:p>
            <a:pPr>
              <a:buFont typeface="+mj-lt"/>
              <a:buAutoNum type="arabicPeriod"/>
            </a:pPr>
            <a:r>
              <a:rPr lang="es-MX" dirty="0"/>
              <a:t>Participar en la conservación del centro de trabajo y dar a las áreas el uso para el que fueron destinadas, a menos que el patrón autorice su empleo para otros usos.</a:t>
            </a:r>
          </a:p>
        </p:txBody>
      </p:sp>
    </p:spTree>
    <p:extLst>
      <p:ext uri="{BB962C8B-B14F-4D97-AF65-F5344CB8AC3E}">
        <p14:creationId xmlns:p14="http://schemas.microsoft.com/office/powerpoint/2010/main" val="16129468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B4B1FB-096B-4C6F-B9FA-C4C796834EC9}"/>
              </a:ext>
            </a:extLst>
          </p:cNvPr>
          <p:cNvSpPr>
            <a:spLocks noGrp="1"/>
          </p:cNvSpPr>
          <p:nvPr>
            <p:ph type="title"/>
          </p:nvPr>
        </p:nvSpPr>
        <p:spPr/>
        <p:txBody>
          <a:bodyPr/>
          <a:lstStyle/>
          <a:p>
            <a:r>
              <a:rPr lang="es-MX" dirty="0"/>
              <a:t>7. Requisitos de seguridad en el centro de trabajo</a:t>
            </a:r>
          </a:p>
        </p:txBody>
      </p:sp>
      <p:sp>
        <p:nvSpPr>
          <p:cNvPr id="3" name="Marcador de contenido 2">
            <a:extLst>
              <a:ext uri="{FF2B5EF4-FFF2-40B4-BE49-F238E27FC236}">
                <a16:creationId xmlns:a16="http://schemas.microsoft.com/office/drawing/2014/main" id="{EA6E6B7F-7B39-4935-8ACE-17B9FAA14B84}"/>
              </a:ext>
            </a:extLst>
          </p:cNvPr>
          <p:cNvSpPr>
            <a:spLocks noGrp="1"/>
          </p:cNvSpPr>
          <p:nvPr>
            <p:ph idx="1"/>
          </p:nvPr>
        </p:nvSpPr>
        <p:spPr>
          <a:xfrm>
            <a:off x="2146852" y="1775791"/>
            <a:ext cx="9357760" cy="4704522"/>
          </a:xfrm>
        </p:spPr>
        <p:txBody>
          <a:bodyPr numCol="2">
            <a:normAutofit fontScale="85000" lnSpcReduction="20000"/>
          </a:bodyPr>
          <a:lstStyle/>
          <a:p>
            <a:pPr marL="0" indent="0">
              <a:buNone/>
            </a:pPr>
            <a:r>
              <a:rPr lang="es-MX" dirty="0"/>
              <a:t>Disposiciones generales. </a:t>
            </a:r>
          </a:p>
          <a:p>
            <a:r>
              <a:rPr lang="es-MX" dirty="0"/>
              <a:t>Contar con orden y limpieza permanentes en las áreas de trabajo, así como en pasillos exteriores a los edificios, estacionamientos y otras áreas comunes del centro de trabajo, de acuerdo al tipo de actividades que se desarrollen. </a:t>
            </a:r>
          </a:p>
          <a:p>
            <a:r>
              <a:rPr lang="es-MX" dirty="0"/>
              <a:t>Las áreas de producción, de mantenimiento, de circulación de personas y vehículos, las zonas de riesgo, de almacenamiento y de servicios para los trabajadores del centro de trabajo, se deben delimitar de tal manera que se disponga de espacios seguros para la realización de las actividades de los trabajadores que en ellas se encuentran. </a:t>
            </a:r>
          </a:p>
          <a:p>
            <a:r>
              <a:rPr lang="es-MX" dirty="0"/>
              <a:t>Cuando laboren trabajadores discapacitados en los centros de trabajo, las puertas, vías de acceso y de circulación, escaleras, lugares de servicio y puestos de trabajo, deben facilitar sus actividades y desplazamientos. </a:t>
            </a:r>
          </a:p>
          <a:p>
            <a:r>
              <a:rPr lang="es-MX" dirty="0"/>
              <a:t>Las escaleras, rampas, escaleras manuales, puentes y plataformas elevadas deben, además de cumplir con lo que se indica en la presente Norma, mantenerse en condiciones tales que eviten que el trabajador resbale al usarlas. </a:t>
            </a:r>
          </a:p>
          <a:p>
            <a:r>
              <a:rPr lang="es-MX" dirty="0"/>
              <a:t>Los elementos estructurales tales como pisos, puentes o plataformas, entre otros, destinados a soportar cargas fijas o móviles, deben ser utilizados para los fines a que fueron destinados. </a:t>
            </a:r>
          </a:p>
          <a:p>
            <a:r>
              <a:rPr lang="es-MX" dirty="0"/>
              <a:t>Los edificios y elementos estructurales deben soportar las cargas fijas o móviles de acuerdo a la naturaleza de las actividades que en ellos se desarrollen, de tal manera que su resistencia evite posibles fallas estructurales y riegos de impacto, para lo cual deben considerarse las condiciones normales de operación y los eventos tanto naturales como incidentales que puedan afectarlos. </a:t>
            </a:r>
          </a:p>
        </p:txBody>
      </p:sp>
    </p:spTree>
    <p:extLst>
      <p:ext uri="{BB962C8B-B14F-4D97-AF65-F5344CB8AC3E}">
        <p14:creationId xmlns:p14="http://schemas.microsoft.com/office/powerpoint/2010/main" val="2513263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93AD27-4FB9-412B-9AD0-D37B94A24F4D}"/>
              </a:ext>
            </a:extLst>
          </p:cNvPr>
          <p:cNvSpPr>
            <a:spLocks noGrp="1"/>
          </p:cNvSpPr>
          <p:nvPr>
            <p:ph type="title"/>
          </p:nvPr>
        </p:nvSpPr>
        <p:spPr/>
        <p:txBody>
          <a:bodyPr/>
          <a:lstStyle/>
          <a:p>
            <a:r>
              <a:rPr lang="es-MX" dirty="0"/>
              <a:t>1. Objetivo</a:t>
            </a:r>
          </a:p>
        </p:txBody>
      </p:sp>
      <p:sp>
        <p:nvSpPr>
          <p:cNvPr id="3" name="Marcador de contenido 2">
            <a:extLst>
              <a:ext uri="{FF2B5EF4-FFF2-40B4-BE49-F238E27FC236}">
                <a16:creationId xmlns:a16="http://schemas.microsoft.com/office/drawing/2014/main" id="{068051C3-2D05-4125-9185-68B4EE6D226F}"/>
              </a:ext>
            </a:extLst>
          </p:cNvPr>
          <p:cNvSpPr>
            <a:spLocks noGrp="1"/>
          </p:cNvSpPr>
          <p:nvPr>
            <p:ph idx="1"/>
          </p:nvPr>
        </p:nvSpPr>
        <p:spPr/>
        <p:txBody>
          <a:bodyPr/>
          <a:lstStyle/>
          <a:p>
            <a:r>
              <a:rPr lang="es-MX" dirty="0"/>
              <a:t>Establecer las condiciones de seguridad de los edificios, locales, instalaciones y áreas en los centros de trabajo para su adecuado funcionamiento y conservación, con la finalidad de prevenir riesgos a los trabajadores. </a:t>
            </a:r>
          </a:p>
        </p:txBody>
      </p:sp>
    </p:spTree>
    <p:extLst>
      <p:ext uri="{BB962C8B-B14F-4D97-AF65-F5344CB8AC3E}">
        <p14:creationId xmlns:p14="http://schemas.microsoft.com/office/powerpoint/2010/main" val="7064303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88BC94-82EC-4A28-B757-D7899B7B267D}"/>
              </a:ext>
            </a:extLst>
          </p:cNvPr>
          <p:cNvSpPr>
            <a:spLocks noGrp="1"/>
          </p:cNvSpPr>
          <p:nvPr>
            <p:ph type="title"/>
          </p:nvPr>
        </p:nvSpPr>
        <p:spPr/>
        <p:txBody>
          <a:bodyPr/>
          <a:lstStyle/>
          <a:p>
            <a:r>
              <a:rPr lang="es-MX" dirty="0"/>
              <a:t>7. Requisitos de seguridad en el centro de trabajo</a:t>
            </a:r>
          </a:p>
        </p:txBody>
      </p:sp>
      <p:sp>
        <p:nvSpPr>
          <p:cNvPr id="3" name="Marcador de contenido 2">
            <a:extLst>
              <a:ext uri="{FF2B5EF4-FFF2-40B4-BE49-F238E27FC236}">
                <a16:creationId xmlns:a16="http://schemas.microsoft.com/office/drawing/2014/main" id="{AA6DE7E7-544A-45BC-99C9-2A41066A50F3}"/>
              </a:ext>
            </a:extLst>
          </p:cNvPr>
          <p:cNvSpPr>
            <a:spLocks noGrp="1"/>
          </p:cNvSpPr>
          <p:nvPr>
            <p:ph idx="1"/>
          </p:nvPr>
        </p:nvSpPr>
        <p:spPr>
          <a:xfrm>
            <a:off x="2319130" y="2067338"/>
            <a:ext cx="9185482" cy="4333461"/>
          </a:xfrm>
        </p:spPr>
        <p:txBody>
          <a:bodyPr numCol="2">
            <a:normAutofit fontScale="77500" lnSpcReduction="20000"/>
          </a:bodyPr>
          <a:lstStyle/>
          <a:p>
            <a:r>
              <a:rPr lang="es-MX" dirty="0"/>
              <a:t>Los techos del centro de trabajo deben ser de materiales que protejan de las condiciones ambientales externas, utilizarse para soportar cargas fijas o móviles, permitir la salida de líquidos y soportar las condiciones normales de operación. </a:t>
            </a:r>
          </a:p>
          <a:p>
            <a:r>
              <a:rPr lang="es-MX" dirty="0"/>
              <a:t>Las paredes en los centros de trabajo deben mantenerse con colores tales que eviten la reflexión de la luz, utilizarse para soportar cargas y contar con medidas de seguridad, tales como protección y señalización de las zonas de riesgo.</a:t>
            </a:r>
          </a:p>
          <a:p>
            <a:r>
              <a:rPr lang="es-MX" dirty="0"/>
              <a:t>Los pisos del centro de trabajo no deben generar riesgos de trabajo, mantenerse de tal manera que los posibles estancamientos de líquidos no generen riesgos de caídas o resbalones, ser llanos en las zonas para el tránsito de las personas, contar con protecciones tales como cercas provisionales o barandales desmontables y contar con señalización de acuerdo con la NOM-026-STPS-1998. </a:t>
            </a:r>
          </a:p>
          <a:p>
            <a:r>
              <a:rPr lang="es-MX" dirty="0"/>
              <a:t>Las escaleras de los centros de trabajo deben tener un ancho constante de al menos 56 cm en cada tramo recto, cuando tengan descansos, éstos deberán tener al menos 56 cm para las de tramos rectos utilizados en un solo sentido de flujo a la vez, y de al menos 90 cm para las de ancho superior, todas las huellas de las escaleras rectas deben tener el mismo ancho y todos los peraltes la misma altura, con una variación máxima de ± 0.5 cm, en las escaleras con cambios de dirección o en las denominadas de caracol, el peralte debe ser siempre de la misma altura, las huellas de los escalones en sus tramos rectos deben tener una longitud mínima de 25 cm (área de contacto) y el peralte una altura no mayor a 23 cm, las orillas de los escalones deben ser redondeadas (sección roma o nariz roma) y la distancia libre medida desde la huella de cualquier escalón, contemplando los niveles inferior y superior de la escalera y el techo, o cualquier superficie superior, debe ser mayor a 200 cm, y las huellas de los escalones deben contar con materiales antiderrapantes. </a:t>
            </a:r>
          </a:p>
        </p:txBody>
      </p:sp>
    </p:spTree>
    <p:extLst>
      <p:ext uri="{BB962C8B-B14F-4D97-AF65-F5344CB8AC3E}">
        <p14:creationId xmlns:p14="http://schemas.microsoft.com/office/powerpoint/2010/main" val="19320359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2E2095-614F-4C4B-90E9-E90C2869AEC1}"/>
              </a:ext>
            </a:extLst>
          </p:cNvPr>
          <p:cNvSpPr>
            <a:spLocks noGrp="1"/>
          </p:cNvSpPr>
          <p:nvPr>
            <p:ph type="title"/>
          </p:nvPr>
        </p:nvSpPr>
        <p:spPr/>
        <p:txBody>
          <a:bodyPr/>
          <a:lstStyle/>
          <a:p>
            <a:endParaRPr lang="es-MX" dirty="0"/>
          </a:p>
        </p:txBody>
      </p:sp>
      <p:sp>
        <p:nvSpPr>
          <p:cNvPr id="3" name="Marcador de contenido 2">
            <a:extLst>
              <a:ext uri="{FF2B5EF4-FFF2-40B4-BE49-F238E27FC236}">
                <a16:creationId xmlns:a16="http://schemas.microsoft.com/office/drawing/2014/main" id="{46AAA28A-BCB7-4B88-8DAF-CB026D372F8B}"/>
              </a:ext>
            </a:extLst>
          </p:cNvPr>
          <p:cNvSpPr>
            <a:spLocks noGrp="1"/>
          </p:cNvSpPr>
          <p:nvPr>
            <p:ph idx="1"/>
          </p:nvPr>
        </p:nvSpPr>
        <p:spPr/>
        <p:txBody>
          <a:bodyPr/>
          <a:lstStyle/>
          <a:p>
            <a:endParaRPr lang="es-MX" dirty="0"/>
          </a:p>
        </p:txBody>
      </p:sp>
      <p:pic>
        <p:nvPicPr>
          <p:cNvPr id="4" name="Imagen 3">
            <a:extLst>
              <a:ext uri="{FF2B5EF4-FFF2-40B4-BE49-F238E27FC236}">
                <a16:creationId xmlns:a16="http://schemas.microsoft.com/office/drawing/2014/main" id="{B6B9FA2E-334C-4265-ACF4-9D780D7DE41D}"/>
              </a:ext>
            </a:extLst>
          </p:cNvPr>
          <p:cNvPicPr>
            <a:picLocks noChangeAspect="1"/>
          </p:cNvPicPr>
          <p:nvPr/>
        </p:nvPicPr>
        <p:blipFill rotWithShape="1">
          <a:blip r:embed="rId2"/>
          <a:srcRect l="28209" t="25461" r="28694" b="25560"/>
          <a:stretch/>
        </p:blipFill>
        <p:spPr>
          <a:xfrm>
            <a:off x="2483892" y="481651"/>
            <a:ext cx="9225436" cy="5894697"/>
          </a:xfrm>
          <a:prstGeom prst="rect">
            <a:avLst/>
          </a:prstGeom>
        </p:spPr>
      </p:pic>
    </p:spTree>
    <p:extLst>
      <p:ext uri="{BB962C8B-B14F-4D97-AF65-F5344CB8AC3E}">
        <p14:creationId xmlns:p14="http://schemas.microsoft.com/office/powerpoint/2010/main" val="499764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721884-47C3-4CA2-8670-CA528D5CA91D}"/>
              </a:ext>
            </a:extLst>
          </p:cNvPr>
          <p:cNvSpPr>
            <a:spLocks noGrp="1"/>
          </p:cNvSpPr>
          <p:nvPr>
            <p:ph type="title"/>
          </p:nvPr>
        </p:nvSpPr>
        <p:spPr/>
        <p:txBody>
          <a:bodyPr/>
          <a:lstStyle/>
          <a:p>
            <a:r>
              <a:rPr lang="es-MX" dirty="0"/>
              <a:t>7. Requisitos de seguridad en el centro de trabajo</a:t>
            </a:r>
          </a:p>
        </p:txBody>
      </p:sp>
      <p:sp>
        <p:nvSpPr>
          <p:cNvPr id="3" name="Marcador de contenido 2">
            <a:extLst>
              <a:ext uri="{FF2B5EF4-FFF2-40B4-BE49-F238E27FC236}">
                <a16:creationId xmlns:a16="http://schemas.microsoft.com/office/drawing/2014/main" id="{7CE57003-E51F-499C-8B43-E5B668E97B95}"/>
              </a:ext>
            </a:extLst>
          </p:cNvPr>
          <p:cNvSpPr>
            <a:spLocks noGrp="1"/>
          </p:cNvSpPr>
          <p:nvPr>
            <p:ph idx="1"/>
          </p:nvPr>
        </p:nvSpPr>
        <p:spPr/>
        <p:txBody>
          <a:bodyPr numCol="2">
            <a:normAutofit lnSpcReduction="10000"/>
          </a:bodyPr>
          <a:lstStyle/>
          <a:p>
            <a:r>
              <a:rPr lang="es-MX" dirty="0"/>
              <a:t>Las escaleras de emergencia exteriores deben ser de diseño recto en sus secciones o tramos, ser operadas sin que existan medios que obstruyan u obstaculicen su accionamiento, por cada piso tener un acceso directo a ellas a través de una puerta de salida que se encuentre al mismo nivel, ser diseñadas de tal forma que drenen con facilidad los líquidos que en ellas pudieran caer y eviten su acumulación, que los pisos y huellas sean resistentes y de material antiderrapante, estar fijas en forma permanente en todos los pisos excepto en el inferior, en el que se pueden instalar plegables, estar señalizadas en sus accesos conforme a lo establecido en la NOM-026-STPS-1998 y contar con puertas de acceso. </a:t>
            </a:r>
          </a:p>
          <a:p>
            <a:r>
              <a:rPr lang="es-MX" dirty="0"/>
              <a:t>Las escaleras con barandales que cuenten con espacios abiertos por debajo de ellos, deben tener al menos una baranda dispuesta paralelamente a la inclinación de la escalera.</a:t>
            </a:r>
          </a:p>
        </p:txBody>
      </p:sp>
    </p:spTree>
    <p:extLst>
      <p:ext uri="{BB962C8B-B14F-4D97-AF65-F5344CB8AC3E}">
        <p14:creationId xmlns:p14="http://schemas.microsoft.com/office/powerpoint/2010/main" val="4670069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EBE594-E882-48F4-BDD5-98062F46672A}"/>
              </a:ext>
            </a:extLst>
          </p:cNvPr>
          <p:cNvSpPr>
            <a:spLocks noGrp="1"/>
          </p:cNvSpPr>
          <p:nvPr>
            <p:ph type="title"/>
          </p:nvPr>
        </p:nvSpPr>
        <p:spPr>
          <a:xfrm>
            <a:off x="2500160" y="147032"/>
            <a:ext cx="8911687" cy="1280890"/>
          </a:xfrm>
        </p:spPr>
        <p:txBody>
          <a:bodyPr/>
          <a:lstStyle/>
          <a:p>
            <a:r>
              <a:rPr lang="es-MX" dirty="0"/>
              <a:t>7. Requisitos de seguridad en el centro de trabajo</a:t>
            </a:r>
          </a:p>
        </p:txBody>
      </p:sp>
      <p:sp>
        <p:nvSpPr>
          <p:cNvPr id="3" name="Marcador de contenido 2">
            <a:extLst>
              <a:ext uri="{FF2B5EF4-FFF2-40B4-BE49-F238E27FC236}">
                <a16:creationId xmlns:a16="http://schemas.microsoft.com/office/drawing/2014/main" id="{DC3D10FA-33BB-491C-9B15-47762CFCE933}"/>
              </a:ext>
            </a:extLst>
          </p:cNvPr>
          <p:cNvSpPr>
            <a:spLocks noGrp="1"/>
          </p:cNvSpPr>
          <p:nvPr>
            <p:ph idx="1"/>
          </p:nvPr>
        </p:nvSpPr>
        <p:spPr>
          <a:xfrm>
            <a:off x="2199861" y="1427922"/>
            <a:ext cx="9304751" cy="4999382"/>
          </a:xfrm>
        </p:spPr>
        <p:txBody>
          <a:bodyPr numCol="2">
            <a:normAutofit fontScale="92500" lnSpcReduction="10000"/>
          </a:bodyPr>
          <a:lstStyle/>
          <a:p>
            <a:pPr marL="0" indent="0">
              <a:buNone/>
            </a:pPr>
            <a:r>
              <a:rPr lang="es-MX" sz="1400" dirty="0"/>
              <a:t>Rampas.</a:t>
            </a:r>
          </a:p>
          <a:p>
            <a:pPr marL="0" indent="0">
              <a:buNone/>
            </a:pPr>
            <a:r>
              <a:rPr lang="es-MX" sz="1400" dirty="0"/>
              <a:t>Las rampas que se utilicen en el centro de trabajo deben cumplir con las siguientes condiciones: </a:t>
            </a:r>
          </a:p>
          <a:p>
            <a:r>
              <a:rPr lang="es-MX" sz="1400" dirty="0"/>
              <a:t>Las cargas que por ellas circulen no deben sobrepasar la resistencia para la que fueron destinadas; </a:t>
            </a:r>
          </a:p>
          <a:p>
            <a:r>
              <a:rPr lang="es-MX" sz="1400" dirty="0"/>
              <a:t>No deben tener deformaciones que generen riesgos a los transeúntes o vehículos que por ellas circulen, sin importar si son fijas o móviles. En las rampas móviles se deberá indicar la capacidad de carga máxima; </a:t>
            </a:r>
          </a:p>
          <a:p>
            <a:r>
              <a:rPr lang="es-MX" sz="1400" dirty="0"/>
              <a:t>Las que se utilicen para el tránsito de trabajadores, deben tener una pendiente máxima de 10%; si son para mantenimiento deben tener una pendiente máxima de 17%, de acuerdo con la siguiente ecuación: </a:t>
            </a:r>
          </a:p>
          <a:p>
            <a:pPr marL="0" indent="0">
              <a:buNone/>
            </a:pPr>
            <a:r>
              <a:rPr lang="es-MX" sz="1400" dirty="0"/>
              <a:t>P = (H/L) x 100 donde: P = pendiente, en tanto por ciento. H = altura desde el nivel inferior hasta el superior, medida sobre la vertical, en cm. L = longitud de la proyección horizontal del plano de la rampa, en cm. </a:t>
            </a:r>
          </a:p>
          <a:p>
            <a:r>
              <a:rPr lang="es-MX" sz="1400" dirty="0"/>
              <a:t>Deben tener el ancho suficiente para ascender y descender sin que se presenten obstrucciones en el tránsito de los trabajadores; </a:t>
            </a:r>
          </a:p>
          <a:p>
            <a:r>
              <a:rPr lang="es-MX" sz="1400" dirty="0"/>
              <a:t>Cuando estén destinadas al tránsito de vehículos, deben ser igual al ancho del vehículo más grande que circule por la rampa más 60 cm; </a:t>
            </a:r>
          </a:p>
          <a:p>
            <a:r>
              <a:rPr lang="es-MX" sz="1400" dirty="0"/>
              <a:t>Cuando la altura entre el nivel superior e inferior exceda de 150 cm, deben contar con barandal de protección lateral; </a:t>
            </a:r>
          </a:p>
          <a:p>
            <a:r>
              <a:rPr lang="es-MX" sz="1400" dirty="0"/>
              <a:t>Cuando se encuentren cubiertas por muros en sus dos costados, deben tener al menos un pasamanos. No aplica esta disposición cuando la rampa se destine sólo a tránsito de vehículos; </a:t>
            </a:r>
          </a:p>
          <a:p>
            <a:r>
              <a:rPr lang="es-MX" sz="1400" dirty="0"/>
              <a:t>La distancia libre medida desde cualquier punto de la rampa al techo, o cualquier otra superficie superior sobre la vertical del punto de medición, debe ser mayor a 200 cm (ver figura 2). Cuando estén destinados al tránsito de vehículos, debe ser igual a la altura del vehículo más alto que circule por la rampa más 30 cm, como mínimo. Se debe contar con señalamientos que indiquen estas alturas, y </a:t>
            </a:r>
          </a:p>
          <a:p>
            <a:r>
              <a:rPr lang="es-MX" sz="1400" dirty="0"/>
              <a:t>En las partes abiertas deben contar con zoclos de al menos 10 cm o cualquier otro elemento físico que cumpla con la función de protección</a:t>
            </a:r>
          </a:p>
        </p:txBody>
      </p:sp>
    </p:spTree>
    <p:extLst>
      <p:ext uri="{BB962C8B-B14F-4D97-AF65-F5344CB8AC3E}">
        <p14:creationId xmlns:p14="http://schemas.microsoft.com/office/powerpoint/2010/main" val="22955689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33DFEF-0955-42B7-A2F6-3F0DD43C0C74}"/>
              </a:ext>
            </a:extLst>
          </p:cNvPr>
          <p:cNvSpPr>
            <a:spLocks noGrp="1"/>
          </p:cNvSpPr>
          <p:nvPr>
            <p:ph type="title"/>
          </p:nvPr>
        </p:nvSpPr>
        <p:spPr/>
        <p:txBody>
          <a:bodyPr/>
          <a:lstStyle/>
          <a:p>
            <a:endParaRPr lang="es-MX" dirty="0"/>
          </a:p>
        </p:txBody>
      </p:sp>
      <p:sp>
        <p:nvSpPr>
          <p:cNvPr id="3" name="Marcador de contenido 2">
            <a:extLst>
              <a:ext uri="{FF2B5EF4-FFF2-40B4-BE49-F238E27FC236}">
                <a16:creationId xmlns:a16="http://schemas.microsoft.com/office/drawing/2014/main" id="{337038D3-25FA-4D28-A49C-C4E7D6B7FED8}"/>
              </a:ext>
            </a:extLst>
          </p:cNvPr>
          <p:cNvSpPr>
            <a:spLocks noGrp="1"/>
          </p:cNvSpPr>
          <p:nvPr>
            <p:ph idx="1"/>
          </p:nvPr>
        </p:nvSpPr>
        <p:spPr/>
        <p:txBody>
          <a:bodyPr/>
          <a:lstStyle/>
          <a:p>
            <a:endParaRPr lang="es-MX" dirty="0"/>
          </a:p>
        </p:txBody>
      </p:sp>
      <p:pic>
        <p:nvPicPr>
          <p:cNvPr id="4" name="Imagen 3">
            <a:extLst>
              <a:ext uri="{FF2B5EF4-FFF2-40B4-BE49-F238E27FC236}">
                <a16:creationId xmlns:a16="http://schemas.microsoft.com/office/drawing/2014/main" id="{497743F5-DAEC-4D49-B873-FDBC8C6696B0}"/>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33022" t="44890" r="34627" b="24963"/>
          <a:stretch/>
        </p:blipFill>
        <p:spPr>
          <a:xfrm>
            <a:off x="1569411" y="624110"/>
            <a:ext cx="10091179" cy="5287112"/>
          </a:xfrm>
          <a:prstGeom prst="rect">
            <a:avLst/>
          </a:prstGeom>
        </p:spPr>
      </p:pic>
    </p:spTree>
    <p:extLst>
      <p:ext uri="{BB962C8B-B14F-4D97-AF65-F5344CB8AC3E}">
        <p14:creationId xmlns:p14="http://schemas.microsoft.com/office/powerpoint/2010/main" val="25656747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C7783D-5D9C-421D-B994-85B081FC4285}"/>
              </a:ext>
            </a:extLst>
          </p:cNvPr>
          <p:cNvSpPr>
            <a:spLocks noGrp="1"/>
          </p:cNvSpPr>
          <p:nvPr>
            <p:ph type="title"/>
          </p:nvPr>
        </p:nvSpPr>
        <p:spPr/>
        <p:txBody>
          <a:bodyPr/>
          <a:lstStyle/>
          <a:p>
            <a:r>
              <a:rPr lang="es-MX" dirty="0"/>
              <a:t>7.7 Escalas</a:t>
            </a:r>
          </a:p>
        </p:txBody>
      </p:sp>
      <p:sp>
        <p:nvSpPr>
          <p:cNvPr id="3" name="Marcador de contenido 2">
            <a:extLst>
              <a:ext uri="{FF2B5EF4-FFF2-40B4-BE49-F238E27FC236}">
                <a16:creationId xmlns:a16="http://schemas.microsoft.com/office/drawing/2014/main" id="{5BDE6573-E9B3-40E5-8D5C-DFCD39AB1C1D}"/>
              </a:ext>
            </a:extLst>
          </p:cNvPr>
          <p:cNvSpPr>
            <a:spLocks noGrp="1"/>
          </p:cNvSpPr>
          <p:nvPr>
            <p:ph idx="1"/>
          </p:nvPr>
        </p:nvSpPr>
        <p:spPr>
          <a:xfrm>
            <a:off x="1774209" y="1214651"/>
            <a:ext cx="9730403" cy="5500048"/>
          </a:xfrm>
        </p:spPr>
        <p:txBody>
          <a:bodyPr numCol="2">
            <a:normAutofit lnSpcReduction="10000"/>
          </a:bodyPr>
          <a:lstStyle/>
          <a:p>
            <a:pPr marL="0" indent="0">
              <a:buNone/>
            </a:pPr>
            <a:r>
              <a:rPr lang="es-MX" dirty="0"/>
              <a:t>Escalas fijas</a:t>
            </a:r>
          </a:p>
          <a:p>
            <a:r>
              <a:rPr lang="es-MX" dirty="0"/>
              <a:t>Deben ser de materiales cuya resistencia mecánica sea capaz de soportar las cargas de las actividades para las que son destinadas y estar protegidas, en su caso, de las condiciones ambientales; </a:t>
            </a:r>
          </a:p>
          <a:p>
            <a:r>
              <a:rPr lang="es-MX" dirty="0"/>
              <a:t>Los anclajes deben ser suficientes para soportar el peso de los trabajadores que las utilicen; </a:t>
            </a:r>
          </a:p>
          <a:p>
            <a:r>
              <a:rPr lang="es-MX" dirty="0"/>
              <a:t>Cuando se requiera, deben existir indicaciones sobre restricciones de su uso; </a:t>
            </a:r>
          </a:p>
          <a:p>
            <a:r>
              <a:rPr lang="es-MX" dirty="0"/>
              <a:t>Deben tener un ancho mínimo de 40 cm, y cuando su altura sea mayor a 250 cm el ancho mínimo será de 50 cm; </a:t>
            </a:r>
          </a:p>
          <a:p>
            <a:r>
              <a:rPr lang="es-MX" dirty="0"/>
              <a:t>La distancia entre peldaños no debe ser mayor de 38 cm; </a:t>
            </a:r>
          </a:p>
          <a:p>
            <a:r>
              <a:rPr lang="es-MX" dirty="0"/>
              <a:t>La separación entre el frente de los peldaños y los objetos más próximos al lado del ascenso, debe ser por lo menos de 75 cm; </a:t>
            </a:r>
          </a:p>
          <a:p>
            <a:r>
              <a:rPr lang="es-MX" dirty="0"/>
              <a:t>En el lado opuesto al de ascenso, la distancia entre los peldaños y objetos sobresalientes debe ser por lo menos de 20 cm; </a:t>
            </a:r>
          </a:p>
          <a:p>
            <a:r>
              <a:rPr lang="es-MX" dirty="0"/>
              <a:t>Deben tener espacios libres de por lo menos 18 cm, medidos en sentido transversal y hacia afuera en ambos lados de la escala; </a:t>
            </a:r>
          </a:p>
          <a:p>
            <a:r>
              <a:rPr lang="es-MX" dirty="0"/>
              <a:t>Al medir la inclinación de la escala desde la parte opuesta a la de ascenso, con respecto al piso, ésta debe estar comprendida entre 75 y 90 grados; </a:t>
            </a:r>
          </a:p>
        </p:txBody>
      </p:sp>
    </p:spTree>
    <p:extLst>
      <p:ext uri="{BB962C8B-B14F-4D97-AF65-F5344CB8AC3E}">
        <p14:creationId xmlns:p14="http://schemas.microsoft.com/office/powerpoint/2010/main" val="12830514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EEFCE3-35BA-4E52-8D9E-A3B679DA18D5}"/>
              </a:ext>
            </a:extLst>
          </p:cNvPr>
          <p:cNvSpPr>
            <a:spLocks noGrp="1"/>
          </p:cNvSpPr>
          <p:nvPr>
            <p:ph type="title"/>
          </p:nvPr>
        </p:nvSpPr>
        <p:spPr/>
        <p:txBody>
          <a:bodyPr/>
          <a:lstStyle/>
          <a:p>
            <a:r>
              <a:rPr lang="es-MX" dirty="0"/>
              <a:t>7.7 Escalas</a:t>
            </a:r>
          </a:p>
        </p:txBody>
      </p:sp>
      <p:sp>
        <p:nvSpPr>
          <p:cNvPr id="3" name="Marcador de contenido 2">
            <a:extLst>
              <a:ext uri="{FF2B5EF4-FFF2-40B4-BE49-F238E27FC236}">
                <a16:creationId xmlns:a16="http://schemas.microsoft.com/office/drawing/2014/main" id="{30FDDD26-7A1B-43C4-8A02-BC1C37540A6A}"/>
              </a:ext>
            </a:extLst>
          </p:cNvPr>
          <p:cNvSpPr>
            <a:spLocks noGrp="1"/>
          </p:cNvSpPr>
          <p:nvPr>
            <p:ph idx="1"/>
          </p:nvPr>
        </p:nvSpPr>
        <p:spPr>
          <a:xfrm>
            <a:off x="2186608" y="1285461"/>
            <a:ext cx="9318003" cy="4948429"/>
          </a:xfrm>
        </p:spPr>
        <p:txBody>
          <a:bodyPr numCol="2">
            <a:normAutofit fontScale="92500" lnSpcReduction="10000"/>
          </a:bodyPr>
          <a:lstStyle/>
          <a:p>
            <a:r>
              <a:rPr lang="es-MX" dirty="0"/>
              <a:t>Deben contar con protección circundante de un diámetro de dimensiones tales que permita el ascenso y descenso de los trabajadores de forma segura a partir de 200 cm ± 20 cm del piso y, al menos, hasta 90 cm por encima del último nivel o peldaño al que se asciende; </a:t>
            </a:r>
          </a:p>
          <a:p>
            <a:r>
              <a:rPr lang="es-MX" dirty="0"/>
              <a:t>Cuando la altura sea mayor a 6 m, debe permitir el uso de dispositivos de seguridad, tales como línea de vida; </a:t>
            </a:r>
          </a:p>
          <a:p>
            <a:r>
              <a:rPr lang="es-MX" dirty="0"/>
              <a:t>Deben tener descansos por lo menos cada 10 m de altura y éstos deben contar con barandal de protección lateral, con una altura mínima de 90 cm, intercalando las secciones, a excepción de las escalas de las chimeneas; </a:t>
            </a:r>
          </a:p>
          <a:p>
            <a:r>
              <a:rPr lang="es-MX" dirty="0"/>
              <a:t>En caso de contar con estructuras laterales para el soporte de los peldaños, éstas deben prolongarse por encima del último nivel de acceso de la escala por lo menos 90 cm, ser continuas y mantenerse en tal estado que no causen lesiones en las manos de los trabajadores, y permitir el ascenso y descenso seguro, y </a:t>
            </a:r>
          </a:p>
          <a:p>
            <a:r>
              <a:rPr lang="es-MX" dirty="0"/>
              <a:t>Las escalas fijas, cuyos peldaños son alcayatas incrustadas o soldadas de forma alternada a ambos costados en los postes que soportan cables de telefonía o de energía eléctrica, deben cumplir las condiciones especificadas en esta norma.</a:t>
            </a:r>
          </a:p>
          <a:p>
            <a:endParaRPr lang="es-MX" dirty="0"/>
          </a:p>
        </p:txBody>
      </p:sp>
    </p:spTree>
    <p:extLst>
      <p:ext uri="{BB962C8B-B14F-4D97-AF65-F5344CB8AC3E}">
        <p14:creationId xmlns:p14="http://schemas.microsoft.com/office/powerpoint/2010/main" val="11999300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E4541B-ADB3-49D7-BF23-0222B063515D}"/>
              </a:ext>
            </a:extLst>
          </p:cNvPr>
          <p:cNvSpPr>
            <a:spLocks noGrp="1"/>
          </p:cNvSpPr>
          <p:nvPr>
            <p:ph type="title"/>
          </p:nvPr>
        </p:nvSpPr>
        <p:spPr/>
        <p:txBody>
          <a:bodyPr/>
          <a:lstStyle/>
          <a:p>
            <a:r>
              <a:rPr lang="es-MX" dirty="0"/>
              <a:t>7.7 Escalas</a:t>
            </a:r>
          </a:p>
        </p:txBody>
      </p:sp>
      <p:sp>
        <p:nvSpPr>
          <p:cNvPr id="3" name="Marcador de contenido 2">
            <a:extLst>
              <a:ext uri="{FF2B5EF4-FFF2-40B4-BE49-F238E27FC236}">
                <a16:creationId xmlns:a16="http://schemas.microsoft.com/office/drawing/2014/main" id="{2CD71BD9-C5D6-4DAB-99FB-1062F27298D3}"/>
              </a:ext>
            </a:extLst>
          </p:cNvPr>
          <p:cNvSpPr>
            <a:spLocks noGrp="1"/>
          </p:cNvSpPr>
          <p:nvPr>
            <p:ph idx="1"/>
          </p:nvPr>
        </p:nvSpPr>
        <p:spPr>
          <a:xfrm>
            <a:off x="2156346" y="1351127"/>
            <a:ext cx="9348266" cy="5090615"/>
          </a:xfrm>
        </p:spPr>
        <p:txBody>
          <a:bodyPr numCol="2">
            <a:normAutofit fontScale="85000" lnSpcReduction="20000"/>
          </a:bodyPr>
          <a:lstStyle/>
          <a:p>
            <a:pPr marL="0" indent="0">
              <a:buNone/>
            </a:pPr>
            <a:r>
              <a:rPr lang="es-MX" dirty="0"/>
              <a:t>Escalas móviles (escaleras portátiles). </a:t>
            </a:r>
          </a:p>
          <a:p>
            <a:r>
              <a:rPr lang="es-MX" dirty="0"/>
              <a:t>Las escalas móviles deben cumplir con los requerimientos de dimensiones establecidos para escalas fijas, en lo que se refiere al ancho, espacios libres y distancias entre peldaños. </a:t>
            </a:r>
          </a:p>
          <a:p>
            <a:r>
              <a:rPr lang="es-MX" dirty="0"/>
              <a:t>Las correderas y guías sobre las que se desplacen las escalas móviles que cuenten con ellas, así como los materiales utilizados en su construcción, deben ser capaces de soportar las cargas máximas a las que serán sometidos y ser compatibles con la operación a la que se destinen. </a:t>
            </a:r>
          </a:p>
          <a:p>
            <a:r>
              <a:rPr lang="es-MX" dirty="0"/>
              <a:t>Para las escalas portátiles, debe preverse en su uso que la inclinación cumpla con la siguiente condición: que la separación del punto de apoyo de la escalera en su base con respecto a la vertical, corresponda a una distancia mínima equivalente de un peldaño por cada cuatro peldaños de altura. </a:t>
            </a:r>
          </a:p>
          <a:p>
            <a:r>
              <a:rPr lang="es-MX" dirty="0"/>
              <a:t>Sólo se debe permitir el uso de escalas móviles cuando presenten: a) Condiciones de seguridad en su estructura; b) Peldaños completos y fijos; c) Materiales o características antiderrapantes en los apoyos y peldaños (travesaños), y d) Peldaños libres de grasa, aceite u otro producto que los haga resbalosos. </a:t>
            </a:r>
          </a:p>
          <a:p>
            <a:r>
              <a:rPr lang="es-MX" dirty="0"/>
              <a:t>En la realización de trabajos eléctricos, se permite el uso de escalas móviles de material metálico, si están aisladas en sus apoyos y peldaños (travesaños). </a:t>
            </a:r>
          </a:p>
          <a:p>
            <a:r>
              <a:rPr lang="es-MX" dirty="0"/>
              <a:t>Las escalas móviles deben contar con elementos que eviten el deslizamiento de su punto de apoyo o, en su caso, anclarse o sujetarse. </a:t>
            </a:r>
          </a:p>
          <a:p>
            <a:pPr marL="0" indent="0">
              <a:buNone/>
            </a:pPr>
            <a:r>
              <a:rPr lang="es-MX" dirty="0"/>
              <a:t>Puentes y plataformas elevadas. </a:t>
            </a:r>
          </a:p>
          <a:p>
            <a:r>
              <a:rPr lang="es-MX" dirty="0"/>
              <a:t>Cuando estén abiertos en sus costados, deben contar con barandales de al menos 90 cm ± 10 cm de altura. </a:t>
            </a:r>
          </a:p>
          <a:p>
            <a:r>
              <a:rPr lang="es-MX" dirty="0"/>
              <a:t>La distancia libre medida sobre la superficie del piso de los pasadizos o plataformas elevadas por los que circulan trabajadores y el techo, o cualquier superficie superior, no debe ser menor de 200 cm.</a:t>
            </a:r>
          </a:p>
        </p:txBody>
      </p:sp>
    </p:spTree>
    <p:extLst>
      <p:ext uri="{BB962C8B-B14F-4D97-AF65-F5344CB8AC3E}">
        <p14:creationId xmlns:p14="http://schemas.microsoft.com/office/powerpoint/2010/main" val="20302276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791E0A-BD1D-46B0-B254-061EF824A031}"/>
              </a:ext>
            </a:extLst>
          </p:cNvPr>
          <p:cNvSpPr>
            <a:spLocks noGrp="1"/>
          </p:cNvSpPr>
          <p:nvPr>
            <p:ph type="title"/>
          </p:nvPr>
        </p:nvSpPr>
        <p:spPr/>
        <p:txBody>
          <a:bodyPr>
            <a:normAutofit fontScale="90000"/>
          </a:bodyPr>
          <a:lstStyle/>
          <a:p>
            <a:r>
              <a:rPr lang="es-MX" dirty="0"/>
              <a:t>8. Condiciones de seguridad en el funcionamiento de los sistemas de ventilación artificial</a:t>
            </a:r>
          </a:p>
        </p:txBody>
      </p:sp>
      <p:sp>
        <p:nvSpPr>
          <p:cNvPr id="3" name="Marcador de contenido 2">
            <a:extLst>
              <a:ext uri="{FF2B5EF4-FFF2-40B4-BE49-F238E27FC236}">
                <a16:creationId xmlns:a16="http://schemas.microsoft.com/office/drawing/2014/main" id="{86C705C1-D717-4850-88A1-B564F3C71E95}"/>
              </a:ext>
            </a:extLst>
          </p:cNvPr>
          <p:cNvSpPr>
            <a:spLocks noGrp="1"/>
          </p:cNvSpPr>
          <p:nvPr>
            <p:ph idx="1"/>
          </p:nvPr>
        </p:nvSpPr>
        <p:spPr/>
        <p:txBody>
          <a:bodyPr/>
          <a:lstStyle/>
          <a:p>
            <a:pPr marL="0" indent="0">
              <a:buNone/>
            </a:pPr>
            <a:r>
              <a:rPr lang="es-MX" dirty="0"/>
              <a:t>Cuando se utilicen sistemas de ventilación artificial, éstos deben cumplir con lo siguiente: </a:t>
            </a:r>
          </a:p>
          <a:p>
            <a:r>
              <a:rPr lang="es-MX" dirty="0"/>
              <a:t>El aire que se extrae no debe contaminar otras áreas en donde se encuentren laborando otros trabajadores. </a:t>
            </a:r>
          </a:p>
          <a:p>
            <a:r>
              <a:rPr lang="es-MX" dirty="0"/>
              <a:t>El sistema debe iniciar su operación antes de que ingresen los trabajadores al área correspondiente para permitir la purga de los contaminantes. </a:t>
            </a:r>
          </a:p>
          <a:p>
            <a:r>
              <a:rPr lang="es-MX" dirty="0"/>
              <a:t>Contar con un programa anual de mantenimiento preventivo o correctivo, a fin de que el sistema esté en condiciones de uso. El contenido del programa y los resultados de su ejecución deben conservarse por un año y estar registrados en bitácoras o cualquier otro medio, incluyendo los magnéticos. </a:t>
            </a:r>
          </a:p>
        </p:txBody>
      </p:sp>
    </p:spTree>
    <p:extLst>
      <p:ext uri="{BB962C8B-B14F-4D97-AF65-F5344CB8AC3E}">
        <p14:creationId xmlns:p14="http://schemas.microsoft.com/office/powerpoint/2010/main" val="33653665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CFFF39-70E7-4BFE-8414-3BAC12880E63}"/>
              </a:ext>
            </a:extLst>
          </p:cNvPr>
          <p:cNvSpPr>
            <a:spLocks noGrp="1"/>
          </p:cNvSpPr>
          <p:nvPr>
            <p:ph type="title"/>
          </p:nvPr>
        </p:nvSpPr>
        <p:spPr/>
        <p:txBody>
          <a:bodyPr/>
          <a:lstStyle/>
          <a:p>
            <a:r>
              <a:rPr lang="es-MX" dirty="0"/>
              <a:t>9. Requisitos de seguridad para el tránsito de vehículos</a:t>
            </a:r>
          </a:p>
        </p:txBody>
      </p:sp>
      <p:sp>
        <p:nvSpPr>
          <p:cNvPr id="3" name="Marcador de contenido 2">
            <a:extLst>
              <a:ext uri="{FF2B5EF4-FFF2-40B4-BE49-F238E27FC236}">
                <a16:creationId xmlns:a16="http://schemas.microsoft.com/office/drawing/2014/main" id="{6F289CB6-684E-41F8-B246-C85BC14ADB9C}"/>
              </a:ext>
            </a:extLst>
          </p:cNvPr>
          <p:cNvSpPr>
            <a:spLocks noGrp="1"/>
          </p:cNvSpPr>
          <p:nvPr>
            <p:ph idx="1"/>
          </p:nvPr>
        </p:nvSpPr>
        <p:spPr>
          <a:xfrm>
            <a:off x="2129051" y="1760561"/>
            <a:ext cx="9375561" cy="4694830"/>
          </a:xfrm>
        </p:spPr>
        <p:txBody>
          <a:bodyPr numCol="2">
            <a:normAutofit fontScale="85000" lnSpcReduction="10000"/>
          </a:bodyPr>
          <a:lstStyle/>
          <a:p>
            <a:r>
              <a:rPr lang="es-MX" dirty="0"/>
              <a:t>El ancho de las puertas donde circulen vehículos deberá ser superior al ancho del vehículo más grande que circule por ellas. </a:t>
            </a:r>
          </a:p>
          <a:p>
            <a:r>
              <a:rPr lang="es-MX" dirty="0"/>
              <a:t>En caso de no contar con el espacio a que se refiere el inciso anterior, se debe colocar al menos un señalamiento de prohibición para el tránsito simultáneo. </a:t>
            </a:r>
          </a:p>
          <a:p>
            <a:r>
              <a:rPr lang="es-MX" dirty="0"/>
              <a:t>Las áreas internas de tránsito de vehículos deben estar delimitadas o señalizadas. Las externas deben estar identificadas o señalizadas. </a:t>
            </a:r>
          </a:p>
          <a:p>
            <a:r>
              <a:rPr lang="es-MX" dirty="0"/>
              <a:t>Las áreas de carga y descarga deben estar delimitadas o señalizadas. </a:t>
            </a:r>
          </a:p>
          <a:p>
            <a:r>
              <a:rPr lang="es-MX" dirty="0"/>
              <a:t>Las vías de ferrocarril que se encuentren dentro de los centros de trabajo, deben contar con señalizaciones. </a:t>
            </a:r>
          </a:p>
          <a:p>
            <a:r>
              <a:rPr lang="es-MX" dirty="0"/>
              <a:t>El nivel de piso en ambos lados de los cruceros de las vías de ferrocarril, debe permitir el cruce libre de los vehículos para evitar que queden detenidos sobre la misma. </a:t>
            </a:r>
          </a:p>
          <a:p>
            <a:r>
              <a:rPr lang="es-MX" dirty="0"/>
              <a:t>En su caso, los cambiavías deben contar con la señalización correspondiente para ubicar su posición; asimismo, los árboles de cambio deben contar con los dispositivos de seguridad para que sólo personal autorizado pueda operarlo. </a:t>
            </a:r>
          </a:p>
          <a:p>
            <a:r>
              <a:rPr lang="es-MX" dirty="0"/>
              <a:t>En las operaciones de carga y descarga de vehículos se deben adoptar las medidas señaladas en la norma.</a:t>
            </a:r>
          </a:p>
          <a:p>
            <a:r>
              <a:rPr lang="es-MX" dirty="0"/>
              <a:t>La velocidad máxima de circulación de los vehículos debe estar señalizada en las zonas de carga y descarga, en patios de maniobras, en establecimientos y en otras áreas de acuerdo al tipo de actividades que en ellas se desarrollen para que sea segura la circulación de trabajadores, personal externo y vehículos. </a:t>
            </a:r>
          </a:p>
        </p:txBody>
      </p:sp>
    </p:spTree>
    <p:extLst>
      <p:ext uri="{BB962C8B-B14F-4D97-AF65-F5344CB8AC3E}">
        <p14:creationId xmlns:p14="http://schemas.microsoft.com/office/powerpoint/2010/main" val="1851321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74ED34-0BAD-4777-8260-9289747FE84D}"/>
              </a:ext>
            </a:extLst>
          </p:cNvPr>
          <p:cNvSpPr>
            <a:spLocks noGrp="1"/>
          </p:cNvSpPr>
          <p:nvPr>
            <p:ph type="title"/>
          </p:nvPr>
        </p:nvSpPr>
        <p:spPr/>
        <p:txBody>
          <a:bodyPr/>
          <a:lstStyle/>
          <a:p>
            <a:r>
              <a:rPr lang="es-MX" dirty="0"/>
              <a:t>2. Campo de aplicación</a:t>
            </a:r>
          </a:p>
        </p:txBody>
      </p:sp>
      <p:sp>
        <p:nvSpPr>
          <p:cNvPr id="3" name="Marcador de contenido 2">
            <a:extLst>
              <a:ext uri="{FF2B5EF4-FFF2-40B4-BE49-F238E27FC236}">
                <a16:creationId xmlns:a16="http://schemas.microsoft.com/office/drawing/2014/main" id="{26C53B58-59C1-4ED6-B859-A75E2A49CD05}"/>
              </a:ext>
            </a:extLst>
          </p:cNvPr>
          <p:cNvSpPr>
            <a:spLocks noGrp="1"/>
          </p:cNvSpPr>
          <p:nvPr>
            <p:ph idx="1"/>
          </p:nvPr>
        </p:nvSpPr>
        <p:spPr/>
        <p:txBody>
          <a:bodyPr/>
          <a:lstStyle/>
          <a:p>
            <a:r>
              <a:rPr lang="es-MX" dirty="0"/>
              <a:t>La presente Norma rige en todo el territorio nacional y aplica en todos los centros de trabajo.</a:t>
            </a:r>
          </a:p>
        </p:txBody>
      </p:sp>
    </p:spTree>
    <p:extLst>
      <p:ext uri="{BB962C8B-B14F-4D97-AF65-F5344CB8AC3E}">
        <p14:creationId xmlns:p14="http://schemas.microsoft.com/office/powerpoint/2010/main" val="16696516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71FED7-C0F0-4FB5-AB8C-0CA800062A84}"/>
              </a:ext>
            </a:extLst>
          </p:cNvPr>
          <p:cNvSpPr>
            <a:spLocks noGrp="1"/>
          </p:cNvSpPr>
          <p:nvPr>
            <p:ph type="title"/>
          </p:nvPr>
        </p:nvSpPr>
        <p:spPr/>
        <p:txBody>
          <a:bodyPr/>
          <a:lstStyle/>
          <a:p>
            <a:r>
              <a:rPr lang="es-MX" dirty="0"/>
              <a:t>10. Unidades de verificación</a:t>
            </a:r>
          </a:p>
        </p:txBody>
      </p:sp>
      <p:sp>
        <p:nvSpPr>
          <p:cNvPr id="3" name="Marcador de contenido 2">
            <a:extLst>
              <a:ext uri="{FF2B5EF4-FFF2-40B4-BE49-F238E27FC236}">
                <a16:creationId xmlns:a16="http://schemas.microsoft.com/office/drawing/2014/main" id="{DE477DF9-96DE-48AB-8BEC-7E720161B03B}"/>
              </a:ext>
            </a:extLst>
          </p:cNvPr>
          <p:cNvSpPr>
            <a:spLocks noGrp="1"/>
          </p:cNvSpPr>
          <p:nvPr>
            <p:ph idx="1"/>
          </p:nvPr>
        </p:nvSpPr>
        <p:spPr/>
        <p:txBody>
          <a:bodyPr>
            <a:normAutofit lnSpcReduction="10000"/>
          </a:bodyPr>
          <a:lstStyle/>
          <a:p>
            <a:r>
              <a:rPr lang="es-MX" dirty="0"/>
              <a:t>El patrón tendrá la opción de contratar una unidad de verificación acreditada y aprobada, en los términos de la Ley Federal sobre Metrología y Normalización y su Reglamento, para verificar el grado de cumplimiento con la presente Norma. </a:t>
            </a:r>
          </a:p>
          <a:p>
            <a:r>
              <a:rPr lang="es-MX" dirty="0"/>
              <a:t>Las unidades de verificación contratadas a petición de parte, deben verificar el grado de cumplimiento de acuerdo con lo establecido en el procedimiento de evaluación de la conformidad. </a:t>
            </a:r>
          </a:p>
          <a:p>
            <a:r>
              <a:rPr lang="es-MX" dirty="0"/>
              <a:t>Las unidades de verificación deben entregar al patrón el dictamen de verificación favorable cuando se hayan cubierto los requerimientos de la presente Norma Oficial Mexicana. </a:t>
            </a:r>
          </a:p>
          <a:p>
            <a:r>
              <a:rPr lang="es-MX" dirty="0"/>
              <a:t>La vigencia del dictamen de verificación, cuando éste sea favorable, será de dos años, siempre y cuando no sean modificadas las condiciones que sirvieron para su emisión.</a:t>
            </a:r>
          </a:p>
        </p:txBody>
      </p:sp>
    </p:spTree>
    <p:extLst>
      <p:ext uri="{BB962C8B-B14F-4D97-AF65-F5344CB8AC3E}">
        <p14:creationId xmlns:p14="http://schemas.microsoft.com/office/powerpoint/2010/main" val="10380735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74B53A-29AB-41BD-94F6-F037C121126D}"/>
              </a:ext>
            </a:extLst>
          </p:cNvPr>
          <p:cNvSpPr>
            <a:spLocks noGrp="1"/>
          </p:cNvSpPr>
          <p:nvPr>
            <p:ph type="title"/>
          </p:nvPr>
        </p:nvSpPr>
        <p:spPr/>
        <p:txBody>
          <a:bodyPr/>
          <a:lstStyle/>
          <a:p>
            <a:r>
              <a:rPr lang="es-MX" dirty="0"/>
              <a:t>11. Procedimiento para la evaluación de la conformidad</a:t>
            </a:r>
          </a:p>
        </p:txBody>
      </p:sp>
      <p:sp>
        <p:nvSpPr>
          <p:cNvPr id="3" name="Marcador de contenido 2">
            <a:extLst>
              <a:ext uri="{FF2B5EF4-FFF2-40B4-BE49-F238E27FC236}">
                <a16:creationId xmlns:a16="http://schemas.microsoft.com/office/drawing/2014/main" id="{3808719B-D65E-4A69-B49D-B43CD74AD8D6}"/>
              </a:ext>
            </a:extLst>
          </p:cNvPr>
          <p:cNvSpPr>
            <a:spLocks noGrp="1"/>
          </p:cNvSpPr>
          <p:nvPr>
            <p:ph idx="1"/>
          </p:nvPr>
        </p:nvSpPr>
        <p:spPr>
          <a:xfrm>
            <a:off x="2377178" y="1904999"/>
            <a:ext cx="8915400" cy="4429539"/>
          </a:xfrm>
        </p:spPr>
        <p:txBody>
          <a:bodyPr>
            <a:normAutofit fontScale="92500" lnSpcReduction="20000"/>
          </a:bodyPr>
          <a:lstStyle/>
          <a:p>
            <a:r>
              <a:rPr lang="es-MX" dirty="0"/>
              <a:t>Este procedimiento de evaluación de la conformidad aplica tanto para las visitas de inspección desarrolladas por la autoridad laboral, como para las visitas de verificación que realicen las unidades de verificación. </a:t>
            </a:r>
          </a:p>
          <a:p>
            <a:r>
              <a:rPr lang="es-MX" dirty="0"/>
              <a:t>La evaluación de la conformidad de la presente Norma podrá ser realizada a petición de parte interesada, por las unidades de verificación acreditadas por la entidad de acreditación y aprobadas por la Secretaría del Trabajo y Previsión Social. </a:t>
            </a:r>
          </a:p>
          <a:p>
            <a:r>
              <a:rPr lang="es-MX" dirty="0"/>
              <a:t>Para obtener el directorio vigente de las unidades de verificación que están aprobadas ante la dependencia y pueden extender el dictamen de conformidad con esta Norma Oficial Mexicana, podrán ingresar a la página de la Secretaría del Trabajo y Previsión Social, vía Internet en la dirección: www.stps.gob.mx. </a:t>
            </a:r>
          </a:p>
          <a:p>
            <a:r>
              <a:rPr lang="es-MX" dirty="0"/>
              <a:t>El dictamen de verificación vigente, debe estar a disposición de la autoridad del trabajo cuando ésta lo solicite.</a:t>
            </a:r>
          </a:p>
          <a:p>
            <a:r>
              <a:rPr lang="es-MX" dirty="0"/>
              <a:t>Los aspectos a verificar durante la evaluación de la conformidad que son aplicables mediante la constatación física o documental a los edificios, locales, instalaciones y áreas de los centros de trabajo, son:</a:t>
            </a:r>
          </a:p>
        </p:txBody>
      </p:sp>
    </p:spTree>
    <p:extLst>
      <p:ext uri="{BB962C8B-B14F-4D97-AF65-F5344CB8AC3E}">
        <p14:creationId xmlns:p14="http://schemas.microsoft.com/office/powerpoint/2010/main" val="21424943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B88A16-0CBB-4E96-A576-FD8209AE55F2}"/>
              </a:ext>
            </a:extLst>
          </p:cNvPr>
          <p:cNvSpPr>
            <a:spLocks noGrp="1"/>
          </p:cNvSpPr>
          <p:nvPr>
            <p:ph type="title"/>
          </p:nvPr>
        </p:nvSpPr>
        <p:spPr/>
        <p:txBody>
          <a:bodyPr/>
          <a:lstStyle/>
          <a:p>
            <a:endParaRPr lang="es-MX" dirty="0"/>
          </a:p>
        </p:txBody>
      </p:sp>
      <p:sp>
        <p:nvSpPr>
          <p:cNvPr id="3" name="Marcador de contenido 2">
            <a:extLst>
              <a:ext uri="{FF2B5EF4-FFF2-40B4-BE49-F238E27FC236}">
                <a16:creationId xmlns:a16="http://schemas.microsoft.com/office/drawing/2014/main" id="{59BF76AE-A415-4018-9588-EA54AD6A9292}"/>
              </a:ext>
            </a:extLst>
          </p:cNvPr>
          <p:cNvSpPr>
            <a:spLocks noGrp="1"/>
          </p:cNvSpPr>
          <p:nvPr>
            <p:ph idx="1"/>
          </p:nvPr>
        </p:nvSpPr>
        <p:spPr/>
        <p:txBody>
          <a:bodyPr/>
          <a:lstStyle/>
          <a:p>
            <a:endParaRPr lang="es-MX" dirty="0"/>
          </a:p>
        </p:txBody>
      </p:sp>
      <p:pic>
        <p:nvPicPr>
          <p:cNvPr id="4" name="Imagen 3">
            <a:extLst>
              <a:ext uri="{FF2B5EF4-FFF2-40B4-BE49-F238E27FC236}">
                <a16:creationId xmlns:a16="http://schemas.microsoft.com/office/drawing/2014/main" id="{3944814B-4CEF-4692-9E77-F642AEB5B5D8}"/>
              </a:ext>
            </a:extLst>
          </p:cNvPr>
          <p:cNvPicPr>
            <a:picLocks noChangeAspect="1"/>
          </p:cNvPicPr>
          <p:nvPr/>
        </p:nvPicPr>
        <p:blipFill rotWithShape="1">
          <a:blip r:embed="rId2"/>
          <a:srcRect l="27874" t="17695" r="28918" b="19189"/>
          <a:stretch/>
        </p:blipFill>
        <p:spPr>
          <a:xfrm>
            <a:off x="1914939" y="-9339"/>
            <a:ext cx="8362121" cy="6867339"/>
          </a:xfrm>
          <a:prstGeom prst="rect">
            <a:avLst/>
          </a:prstGeom>
        </p:spPr>
      </p:pic>
    </p:spTree>
    <p:extLst>
      <p:ext uri="{BB962C8B-B14F-4D97-AF65-F5344CB8AC3E}">
        <p14:creationId xmlns:p14="http://schemas.microsoft.com/office/powerpoint/2010/main" val="31144730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592B31-A88E-43BF-80D0-561FF96E2D50}"/>
              </a:ext>
            </a:extLst>
          </p:cNvPr>
          <p:cNvSpPr>
            <a:spLocks noGrp="1"/>
          </p:cNvSpPr>
          <p:nvPr>
            <p:ph type="title"/>
          </p:nvPr>
        </p:nvSpPr>
        <p:spPr/>
        <p:txBody>
          <a:bodyPr/>
          <a:lstStyle/>
          <a:p>
            <a:endParaRPr lang="es-MX" dirty="0"/>
          </a:p>
        </p:txBody>
      </p:sp>
      <p:sp>
        <p:nvSpPr>
          <p:cNvPr id="3" name="Marcador de contenido 2">
            <a:extLst>
              <a:ext uri="{FF2B5EF4-FFF2-40B4-BE49-F238E27FC236}">
                <a16:creationId xmlns:a16="http://schemas.microsoft.com/office/drawing/2014/main" id="{361A8881-C122-41A9-A08F-83B4173355DC}"/>
              </a:ext>
            </a:extLst>
          </p:cNvPr>
          <p:cNvSpPr>
            <a:spLocks noGrp="1"/>
          </p:cNvSpPr>
          <p:nvPr>
            <p:ph idx="1"/>
          </p:nvPr>
        </p:nvSpPr>
        <p:spPr/>
        <p:txBody>
          <a:bodyPr/>
          <a:lstStyle/>
          <a:p>
            <a:endParaRPr lang="es-MX" dirty="0"/>
          </a:p>
        </p:txBody>
      </p:sp>
      <p:pic>
        <p:nvPicPr>
          <p:cNvPr id="4" name="Imagen 3">
            <a:extLst>
              <a:ext uri="{FF2B5EF4-FFF2-40B4-BE49-F238E27FC236}">
                <a16:creationId xmlns:a16="http://schemas.microsoft.com/office/drawing/2014/main" id="{05F9DAC0-2A8E-4B9E-A4EB-F1303E800D30}"/>
              </a:ext>
            </a:extLst>
          </p:cNvPr>
          <p:cNvPicPr>
            <a:picLocks noChangeAspect="1"/>
          </p:cNvPicPr>
          <p:nvPr/>
        </p:nvPicPr>
        <p:blipFill rotWithShape="1">
          <a:blip r:embed="rId2"/>
          <a:srcRect l="27761" t="25660" r="28806" b="15605"/>
          <a:stretch/>
        </p:blipFill>
        <p:spPr>
          <a:xfrm>
            <a:off x="1543878" y="-32021"/>
            <a:ext cx="9104244" cy="6922042"/>
          </a:xfrm>
          <a:prstGeom prst="rect">
            <a:avLst/>
          </a:prstGeom>
        </p:spPr>
      </p:pic>
    </p:spTree>
    <p:extLst>
      <p:ext uri="{BB962C8B-B14F-4D97-AF65-F5344CB8AC3E}">
        <p14:creationId xmlns:p14="http://schemas.microsoft.com/office/powerpoint/2010/main" val="22048422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4689BA-F21D-44E1-8400-CABA875C5713}"/>
              </a:ext>
            </a:extLst>
          </p:cNvPr>
          <p:cNvSpPr>
            <a:spLocks noGrp="1"/>
          </p:cNvSpPr>
          <p:nvPr>
            <p:ph type="title"/>
          </p:nvPr>
        </p:nvSpPr>
        <p:spPr/>
        <p:txBody>
          <a:bodyPr/>
          <a:lstStyle/>
          <a:p>
            <a:endParaRPr lang="es-MX" dirty="0"/>
          </a:p>
        </p:txBody>
      </p:sp>
      <p:sp>
        <p:nvSpPr>
          <p:cNvPr id="3" name="Marcador de contenido 2">
            <a:extLst>
              <a:ext uri="{FF2B5EF4-FFF2-40B4-BE49-F238E27FC236}">
                <a16:creationId xmlns:a16="http://schemas.microsoft.com/office/drawing/2014/main" id="{7A365B3C-C311-4DEF-A71F-C4A9039E93A4}"/>
              </a:ext>
            </a:extLst>
          </p:cNvPr>
          <p:cNvSpPr>
            <a:spLocks noGrp="1"/>
          </p:cNvSpPr>
          <p:nvPr>
            <p:ph idx="1"/>
          </p:nvPr>
        </p:nvSpPr>
        <p:spPr/>
        <p:txBody>
          <a:bodyPr/>
          <a:lstStyle/>
          <a:p>
            <a:endParaRPr lang="es-MX" dirty="0"/>
          </a:p>
        </p:txBody>
      </p:sp>
      <p:pic>
        <p:nvPicPr>
          <p:cNvPr id="4" name="Imagen 3">
            <a:extLst>
              <a:ext uri="{FF2B5EF4-FFF2-40B4-BE49-F238E27FC236}">
                <a16:creationId xmlns:a16="http://schemas.microsoft.com/office/drawing/2014/main" id="{F29FE786-66CB-4293-A48A-E611BC902F87}"/>
              </a:ext>
            </a:extLst>
          </p:cNvPr>
          <p:cNvPicPr>
            <a:picLocks noChangeAspect="1"/>
          </p:cNvPicPr>
          <p:nvPr/>
        </p:nvPicPr>
        <p:blipFill rotWithShape="1">
          <a:blip r:embed="rId2"/>
          <a:srcRect l="27761" t="9082" r="28582" b="15071"/>
          <a:stretch/>
        </p:blipFill>
        <p:spPr>
          <a:xfrm>
            <a:off x="3074505" y="0"/>
            <a:ext cx="7063409" cy="6899581"/>
          </a:xfrm>
          <a:prstGeom prst="rect">
            <a:avLst/>
          </a:prstGeom>
        </p:spPr>
      </p:pic>
    </p:spTree>
    <p:extLst>
      <p:ext uri="{BB962C8B-B14F-4D97-AF65-F5344CB8AC3E}">
        <p14:creationId xmlns:p14="http://schemas.microsoft.com/office/powerpoint/2010/main" val="18137067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97E25F-81FF-4B8B-8CE2-84B830F53800}"/>
              </a:ext>
            </a:extLst>
          </p:cNvPr>
          <p:cNvSpPr>
            <a:spLocks noGrp="1"/>
          </p:cNvSpPr>
          <p:nvPr>
            <p:ph type="title"/>
          </p:nvPr>
        </p:nvSpPr>
        <p:spPr/>
        <p:txBody>
          <a:bodyPr/>
          <a:lstStyle/>
          <a:p>
            <a:endParaRPr lang="es-MX" dirty="0"/>
          </a:p>
        </p:txBody>
      </p:sp>
      <p:sp>
        <p:nvSpPr>
          <p:cNvPr id="3" name="Marcador de contenido 2">
            <a:extLst>
              <a:ext uri="{FF2B5EF4-FFF2-40B4-BE49-F238E27FC236}">
                <a16:creationId xmlns:a16="http://schemas.microsoft.com/office/drawing/2014/main" id="{9E019154-25BC-47D1-8E68-4A539141C032}"/>
              </a:ext>
            </a:extLst>
          </p:cNvPr>
          <p:cNvSpPr>
            <a:spLocks noGrp="1"/>
          </p:cNvSpPr>
          <p:nvPr>
            <p:ph idx="1"/>
          </p:nvPr>
        </p:nvSpPr>
        <p:spPr/>
        <p:txBody>
          <a:bodyPr/>
          <a:lstStyle/>
          <a:p>
            <a:endParaRPr lang="es-MX" dirty="0"/>
          </a:p>
        </p:txBody>
      </p:sp>
      <p:pic>
        <p:nvPicPr>
          <p:cNvPr id="4" name="Imagen 3">
            <a:extLst>
              <a:ext uri="{FF2B5EF4-FFF2-40B4-BE49-F238E27FC236}">
                <a16:creationId xmlns:a16="http://schemas.microsoft.com/office/drawing/2014/main" id="{D84AF295-FB0C-4672-BEB7-0283FE2D14AB}"/>
              </a:ext>
            </a:extLst>
          </p:cNvPr>
          <p:cNvPicPr>
            <a:picLocks noChangeAspect="1"/>
          </p:cNvPicPr>
          <p:nvPr/>
        </p:nvPicPr>
        <p:blipFill rotWithShape="1">
          <a:blip r:embed="rId2"/>
          <a:srcRect l="27927" t="19810" r="28553" b="18581"/>
          <a:stretch/>
        </p:blipFill>
        <p:spPr>
          <a:xfrm>
            <a:off x="2589212" y="-33050"/>
            <a:ext cx="7946266" cy="6324580"/>
          </a:xfrm>
          <a:prstGeom prst="rect">
            <a:avLst/>
          </a:prstGeom>
        </p:spPr>
      </p:pic>
    </p:spTree>
    <p:extLst>
      <p:ext uri="{BB962C8B-B14F-4D97-AF65-F5344CB8AC3E}">
        <p14:creationId xmlns:p14="http://schemas.microsoft.com/office/powerpoint/2010/main" val="9695589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50DD99-B552-41BA-8F82-4CAD97755570}"/>
              </a:ext>
            </a:extLst>
          </p:cNvPr>
          <p:cNvSpPr>
            <a:spLocks noGrp="1"/>
          </p:cNvSpPr>
          <p:nvPr>
            <p:ph type="title"/>
          </p:nvPr>
        </p:nvSpPr>
        <p:spPr/>
        <p:txBody>
          <a:bodyPr/>
          <a:lstStyle/>
          <a:p>
            <a:endParaRPr lang="es-MX" dirty="0"/>
          </a:p>
        </p:txBody>
      </p:sp>
      <p:sp>
        <p:nvSpPr>
          <p:cNvPr id="3" name="Marcador de contenido 2">
            <a:extLst>
              <a:ext uri="{FF2B5EF4-FFF2-40B4-BE49-F238E27FC236}">
                <a16:creationId xmlns:a16="http://schemas.microsoft.com/office/drawing/2014/main" id="{7990204A-13D5-486C-A386-90ADDC1DAFD2}"/>
              </a:ext>
            </a:extLst>
          </p:cNvPr>
          <p:cNvSpPr>
            <a:spLocks noGrp="1"/>
          </p:cNvSpPr>
          <p:nvPr>
            <p:ph idx="1"/>
          </p:nvPr>
        </p:nvSpPr>
        <p:spPr/>
        <p:txBody>
          <a:bodyPr/>
          <a:lstStyle/>
          <a:p>
            <a:endParaRPr lang="es-MX" dirty="0"/>
          </a:p>
        </p:txBody>
      </p:sp>
      <p:pic>
        <p:nvPicPr>
          <p:cNvPr id="4" name="Imagen 3">
            <a:extLst>
              <a:ext uri="{FF2B5EF4-FFF2-40B4-BE49-F238E27FC236}">
                <a16:creationId xmlns:a16="http://schemas.microsoft.com/office/drawing/2014/main" id="{92FF1368-FD1E-460E-ACBB-E39BCC1875E3}"/>
              </a:ext>
            </a:extLst>
          </p:cNvPr>
          <p:cNvPicPr>
            <a:picLocks noChangeAspect="1"/>
          </p:cNvPicPr>
          <p:nvPr/>
        </p:nvPicPr>
        <p:blipFill rotWithShape="1">
          <a:blip r:embed="rId2"/>
          <a:srcRect l="27935" t="33035" r="28804" b="25786"/>
          <a:stretch/>
        </p:blipFill>
        <p:spPr>
          <a:xfrm>
            <a:off x="1896785" y="1264555"/>
            <a:ext cx="9607827" cy="5141877"/>
          </a:xfrm>
          <a:prstGeom prst="rect">
            <a:avLst/>
          </a:prstGeom>
        </p:spPr>
      </p:pic>
    </p:spTree>
    <p:extLst>
      <p:ext uri="{BB962C8B-B14F-4D97-AF65-F5344CB8AC3E}">
        <p14:creationId xmlns:p14="http://schemas.microsoft.com/office/powerpoint/2010/main" val="37685748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34FF78-D734-4665-9E86-8DFA61553073}"/>
              </a:ext>
            </a:extLst>
          </p:cNvPr>
          <p:cNvSpPr>
            <a:spLocks noGrp="1"/>
          </p:cNvSpPr>
          <p:nvPr>
            <p:ph type="title"/>
          </p:nvPr>
        </p:nvSpPr>
        <p:spPr/>
        <p:txBody>
          <a:bodyPr/>
          <a:lstStyle/>
          <a:p>
            <a:r>
              <a:rPr lang="es-MX" dirty="0"/>
              <a:t>12. Vigilancia</a:t>
            </a:r>
          </a:p>
        </p:txBody>
      </p:sp>
      <p:sp>
        <p:nvSpPr>
          <p:cNvPr id="3" name="Marcador de contenido 2">
            <a:extLst>
              <a:ext uri="{FF2B5EF4-FFF2-40B4-BE49-F238E27FC236}">
                <a16:creationId xmlns:a16="http://schemas.microsoft.com/office/drawing/2014/main" id="{463BCF2C-EBF2-49C1-A09D-AE403A07E5F7}"/>
              </a:ext>
            </a:extLst>
          </p:cNvPr>
          <p:cNvSpPr>
            <a:spLocks noGrp="1"/>
          </p:cNvSpPr>
          <p:nvPr>
            <p:ph idx="1"/>
          </p:nvPr>
        </p:nvSpPr>
        <p:spPr/>
        <p:txBody>
          <a:bodyPr/>
          <a:lstStyle/>
          <a:p>
            <a:r>
              <a:rPr lang="es-MX" dirty="0"/>
              <a:t>La vigilancia del cumplimiento de la presente Norma corresponde a la Secretaría del Trabajo y Previsión Social. </a:t>
            </a:r>
          </a:p>
        </p:txBody>
      </p:sp>
    </p:spTree>
    <p:extLst>
      <p:ext uri="{BB962C8B-B14F-4D97-AF65-F5344CB8AC3E}">
        <p14:creationId xmlns:p14="http://schemas.microsoft.com/office/powerpoint/2010/main" val="38102407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D5E094-6395-46D7-991E-197BA25BF9D5}"/>
              </a:ext>
            </a:extLst>
          </p:cNvPr>
          <p:cNvSpPr>
            <a:spLocks noGrp="1"/>
          </p:cNvSpPr>
          <p:nvPr>
            <p:ph type="title"/>
          </p:nvPr>
        </p:nvSpPr>
        <p:spPr/>
        <p:txBody>
          <a:bodyPr/>
          <a:lstStyle/>
          <a:p>
            <a:r>
              <a:rPr lang="es-MX" dirty="0"/>
              <a:t>13. Bibliografía</a:t>
            </a:r>
          </a:p>
        </p:txBody>
      </p:sp>
      <p:sp>
        <p:nvSpPr>
          <p:cNvPr id="3" name="Marcador de contenido 2">
            <a:extLst>
              <a:ext uri="{FF2B5EF4-FFF2-40B4-BE49-F238E27FC236}">
                <a16:creationId xmlns:a16="http://schemas.microsoft.com/office/drawing/2014/main" id="{A209C37C-B1EF-42A0-A91D-4A64D634CE88}"/>
              </a:ext>
            </a:extLst>
          </p:cNvPr>
          <p:cNvSpPr>
            <a:spLocks noGrp="1"/>
          </p:cNvSpPr>
          <p:nvPr>
            <p:ph idx="1"/>
          </p:nvPr>
        </p:nvSpPr>
        <p:spPr/>
        <p:txBody>
          <a:bodyPr/>
          <a:lstStyle/>
          <a:p>
            <a:r>
              <a:rPr lang="es-MX" dirty="0"/>
              <a:t>Reglamento Federal de Seguridad, Higiene y Medio Ambiente de Trabajo, publicado en el Diario Oficial de la Federación el 21 de enero de 1997.</a:t>
            </a:r>
          </a:p>
        </p:txBody>
      </p:sp>
    </p:spTree>
    <p:extLst>
      <p:ext uri="{BB962C8B-B14F-4D97-AF65-F5344CB8AC3E}">
        <p14:creationId xmlns:p14="http://schemas.microsoft.com/office/powerpoint/2010/main" val="38504303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49D0BA-D753-467E-A2F6-A5B5E356A46F}"/>
              </a:ext>
            </a:extLst>
          </p:cNvPr>
          <p:cNvSpPr>
            <a:spLocks noGrp="1"/>
          </p:cNvSpPr>
          <p:nvPr>
            <p:ph type="title"/>
          </p:nvPr>
        </p:nvSpPr>
        <p:spPr/>
        <p:txBody>
          <a:bodyPr/>
          <a:lstStyle/>
          <a:p>
            <a:r>
              <a:rPr lang="es-MX" dirty="0"/>
              <a:t>14. Concordancia con normas internacionales</a:t>
            </a:r>
          </a:p>
        </p:txBody>
      </p:sp>
      <p:sp>
        <p:nvSpPr>
          <p:cNvPr id="3" name="Marcador de contenido 2">
            <a:extLst>
              <a:ext uri="{FF2B5EF4-FFF2-40B4-BE49-F238E27FC236}">
                <a16:creationId xmlns:a16="http://schemas.microsoft.com/office/drawing/2014/main" id="{9D618478-87FD-4382-8B6A-63D435072DB7}"/>
              </a:ext>
            </a:extLst>
          </p:cNvPr>
          <p:cNvSpPr>
            <a:spLocks noGrp="1"/>
          </p:cNvSpPr>
          <p:nvPr>
            <p:ph idx="1"/>
          </p:nvPr>
        </p:nvSpPr>
        <p:spPr/>
        <p:txBody>
          <a:bodyPr/>
          <a:lstStyle/>
          <a:p>
            <a:r>
              <a:rPr lang="es-MX" dirty="0"/>
              <a:t>Esta Norma no concuerda con ninguna norma internacional, por no existir referencia alguna al momento de su elaboración.</a:t>
            </a:r>
          </a:p>
        </p:txBody>
      </p:sp>
    </p:spTree>
    <p:extLst>
      <p:ext uri="{BB962C8B-B14F-4D97-AF65-F5344CB8AC3E}">
        <p14:creationId xmlns:p14="http://schemas.microsoft.com/office/powerpoint/2010/main" val="3506144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758865-D96E-4D66-9E31-E28BB99A04B0}"/>
              </a:ext>
            </a:extLst>
          </p:cNvPr>
          <p:cNvSpPr>
            <a:spLocks noGrp="1"/>
          </p:cNvSpPr>
          <p:nvPr>
            <p:ph type="title"/>
          </p:nvPr>
        </p:nvSpPr>
        <p:spPr/>
        <p:txBody>
          <a:bodyPr/>
          <a:lstStyle/>
          <a:p>
            <a:r>
              <a:rPr lang="es-MX" dirty="0"/>
              <a:t>3. Referencias</a:t>
            </a:r>
          </a:p>
        </p:txBody>
      </p:sp>
      <p:sp>
        <p:nvSpPr>
          <p:cNvPr id="3" name="Marcador de contenido 2">
            <a:extLst>
              <a:ext uri="{FF2B5EF4-FFF2-40B4-BE49-F238E27FC236}">
                <a16:creationId xmlns:a16="http://schemas.microsoft.com/office/drawing/2014/main" id="{0B18B940-C0BD-4C62-8B1E-45237355EA55}"/>
              </a:ext>
            </a:extLst>
          </p:cNvPr>
          <p:cNvSpPr>
            <a:spLocks noGrp="1"/>
          </p:cNvSpPr>
          <p:nvPr>
            <p:ph idx="1"/>
          </p:nvPr>
        </p:nvSpPr>
        <p:spPr/>
        <p:txBody>
          <a:bodyPr/>
          <a:lstStyle/>
          <a:p>
            <a:r>
              <a:rPr lang="es-MX" dirty="0"/>
              <a:t>Para la correcta interpretación de esta Norma, debe consultarse la siguiente Norma Oficial Mexicana o la que la sustituya: </a:t>
            </a:r>
          </a:p>
          <a:p>
            <a:r>
              <a:rPr lang="es-MX" dirty="0"/>
              <a:t>NOM-026-STPS-1998, Colores y señales de seguridad e higiene, e identificación de riesgos por fluidos conducidos en tuberías.</a:t>
            </a:r>
          </a:p>
        </p:txBody>
      </p:sp>
    </p:spTree>
    <p:extLst>
      <p:ext uri="{BB962C8B-B14F-4D97-AF65-F5344CB8AC3E}">
        <p14:creationId xmlns:p14="http://schemas.microsoft.com/office/powerpoint/2010/main" val="31373986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C649D0-6B47-46D4-B686-3D19FDEEFFB4}"/>
              </a:ext>
            </a:extLst>
          </p:cNvPr>
          <p:cNvSpPr>
            <a:spLocks noGrp="1"/>
          </p:cNvSpPr>
          <p:nvPr>
            <p:ph type="title"/>
          </p:nvPr>
        </p:nvSpPr>
        <p:spPr/>
        <p:txBody>
          <a:bodyPr/>
          <a:lstStyle/>
          <a:p>
            <a:r>
              <a:rPr lang="pt-BR" dirty="0"/>
              <a:t>GUIA DE REFERENCIA I </a:t>
            </a:r>
            <a:br>
              <a:rPr lang="pt-BR" dirty="0"/>
            </a:br>
            <a:r>
              <a:rPr lang="pt-BR" dirty="0"/>
              <a:t>VENTILACION DE CONFORT</a:t>
            </a:r>
            <a:endParaRPr lang="es-MX" dirty="0"/>
          </a:p>
        </p:txBody>
      </p:sp>
      <p:sp>
        <p:nvSpPr>
          <p:cNvPr id="3" name="Marcador de contenido 2">
            <a:extLst>
              <a:ext uri="{FF2B5EF4-FFF2-40B4-BE49-F238E27FC236}">
                <a16:creationId xmlns:a16="http://schemas.microsoft.com/office/drawing/2014/main" id="{8DEC8CD2-E520-43AE-807C-33B103C8EEC0}"/>
              </a:ext>
            </a:extLst>
          </p:cNvPr>
          <p:cNvSpPr>
            <a:spLocks noGrp="1"/>
          </p:cNvSpPr>
          <p:nvPr>
            <p:ph idx="1"/>
          </p:nvPr>
        </p:nvSpPr>
        <p:spPr>
          <a:xfrm>
            <a:off x="1974574" y="1749287"/>
            <a:ext cx="9530038" cy="4797287"/>
          </a:xfrm>
        </p:spPr>
        <p:txBody>
          <a:bodyPr numCol="2">
            <a:normAutofit/>
          </a:bodyPr>
          <a:lstStyle/>
          <a:p>
            <a:pPr marL="0" indent="0">
              <a:buNone/>
            </a:pPr>
            <a:r>
              <a:rPr lang="es-MX" sz="1600" dirty="0"/>
              <a:t>Para locales de los centros de trabajo, tales como oficinas, cuartos de control, centros de cómputo y laboratorios, entre otros, en los que se disponga de ventilación artificial para confort de los trabajadores o por requerimientos de la actividad en el centro de trabajo, se recomienda tomar en consideración la humedad relativa, la temperatura y la velocidad del aire, de preferencia en los términos siguientes:</a:t>
            </a:r>
          </a:p>
          <a:p>
            <a:r>
              <a:rPr lang="es-MX" sz="1600" dirty="0"/>
              <a:t>Humedad relativa entre el 20% y 60%; </a:t>
            </a:r>
          </a:p>
          <a:p>
            <a:r>
              <a:rPr lang="es-MX" sz="1600" dirty="0"/>
              <a:t>Temperatura del aire de 22°C ± 2°C para épocas de ambiente frío, y 24.5ºC ± 1.5ºC para épocas calurosas; </a:t>
            </a:r>
          </a:p>
          <a:p>
            <a:r>
              <a:rPr lang="es-MX" sz="1600" dirty="0"/>
              <a:t>Velocidad media del aire que no exceda de 0.15 m/s, en épocas de ambiente frío, y de 0.25 m/s en épocas calurosas, y </a:t>
            </a:r>
          </a:p>
          <a:p>
            <a:r>
              <a:rPr lang="es-MX" sz="1600" dirty="0"/>
              <a:t>Se recomienda que la renovación del aire no sea inferior a 5 veces por hora. </a:t>
            </a:r>
          </a:p>
          <a:p>
            <a:pPr marL="0" indent="0">
              <a:buNone/>
            </a:pPr>
            <a:r>
              <a:rPr lang="es-MX" sz="1600" dirty="0"/>
              <a:t>Sería conveniente que en los programas de revisión y mantenimiento de los sistemas de ventilación se revisen parámetros como: </a:t>
            </a:r>
          </a:p>
          <a:p>
            <a:r>
              <a:rPr lang="es-MX" sz="1600" dirty="0"/>
              <a:t>La regulación del aire; </a:t>
            </a:r>
          </a:p>
          <a:p>
            <a:r>
              <a:rPr lang="es-MX" sz="1600" dirty="0"/>
              <a:t>El control de los caudales de ventilación;</a:t>
            </a:r>
          </a:p>
          <a:p>
            <a:r>
              <a:rPr lang="es-MX" sz="1600" dirty="0"/>
              <a:t>El aislamiento acústico;</a:t>
            </a:r>
          </a:p>
          <a:p>
            <a:r>
              <a:rPr lang="es-MX" sz="1600" dirty="0"/>
              <a:t>La limitación de la propagación de ruido; </a:t>
            </a:r>
          </a:p>
          <a:p>
            <a:r>
              <a:rPr lang="es-MX" sz="1600" dirty="0"/>
              <a:t>Las no condensaciones de la humedad, y</a:t>
            </a:r>
          </a:p>
          <a:p>
            <a:r>
              <a:rPr lang="es-MX" sz="1600" dirty="0"/>
              <a:t>La instalación eléctrica.</a:t>
            </a:r>
          </a:p>
        </p:txBody>
      </p:sp>
    </p:spTree>
    <p:extLst>
      <p:ext uri="{BB962C8B-B14F-4D97-AF65-F5344CB8AC3E}">
        <p14:creationId xmlns:p14="http://schemas.microsoft.com/office/powerpoint/2010/main" val="14091576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C509DC-A7A9-4ED3-B464-06FCD9BEC2E7}"/>
              </a:ext>
            </a:extLst>
          </p:cNvPr>
          <p:cNvSpPr>
            <a:spLocks noGrp="1"/>
          </p:cNvSpPr>
          <p:nvPr>
            <p:ph type="title"/>
          </p:nvPr>
        </p:nvSpPr>
        <p:spPr/>
        <p:txBody>
          <a:bodyPr>
            <a:normAutofit fontScale="90000"/>
          </a:bodyPr>
          <a:lstStyle/>
          <a:p>
            <a:r>
              <a:rPr lang="es-MX" dirty="0"/>
              <a:t>GUIA DE REFERENCIA II </a:t>
            </a:r>
            <a:br>
              <a:rPr lang="es-MX" dirty="0"/>
            </a:br>
            <a:r>
              <a:rPr lang="es-MX" dirty="0"/>
              <a:t>RIESGOS EN EL USO DE LAS ESCALAS FIJAS</a:t>
            </a:r>
          </a:p>
        </p:txBody>
      </p:sp>
      <p:sp>
        <p:nvSpPr>
          <p:cNvPr id="3" name="Marcador de contenido 2">
            <a:extLst>
              <a:ext uri="{FF2B5EF4-FFF2-40B4-BE49-F238E27FC236}">
                <a16:creationId xmlns:a16="http://schemas.microsoft.com/office/drawing/2014/main" id="{90691863-3416-45D0-B215-90A817180D6F}"/>
              </a:ext>
            </a:extLst>
          </p:cNvPr>
          <p:cNvSpPr>
            <a:spLocks noGrp="1"/>
          </p:cNvSpPr>
          <p:nvPr>
            <p:ph idx="1"/>
          </p:nvPr>
        </p:nvSpPr>
        <p:spPr>
          <a:xfrm>
            <a:off x="2027582" y="1656522"/>
            <a:ext cx="9477029" cy="4903304"/>
          </a:xfrm>
        </p:spPr>
        <p:txBody>
          <a:bodyPr numCol="2">
            <a:normAutofit fontScale="92500" lnSpcReduction="20000"/>
          </a:bodyPr>
          <a:lstStyle/>
          <a:p>
            <a:pPr marL="0" indent="0">
              <a:buNone/>
            </a:pPr>
            <a:r>
              <a:rPr lang="es-MX" dirty="0"/>
              <a:t>El principal riesgo derivado del uso de las escalas fijas es el de caída de altura debido a que: </a:t>
            </a:r>
          </a:p>
          <a:p>
            <a:r>
              <a:rPr lang="es-MX" dirty="0"/>
              <a:t>Se utilizan para subir o bajar cargas; </a:t>
            </a:r>
          </a:p>
          <a:p>
            <a:r>
              <a:rPr lang="es-MX" dirty="0"/>
              <a:t>Se sube o se baja de forma rápida; </a:t>
            </a:r>
          </a:p>
          <a:p>
            <a:r>
              <a:rPr lang="es-MX" dirty="0"/>
              <a:t>Se salta desde algún escalón de la escalera; </a:t>
            </a:r>
          </a:p>
          <a:p>
            <a:r>
              <a:rPr lang="es-MX" dirty="0"/>
              <a:t>Se pierde la visibilidad, y </a:t>
            </a:r>
          </a:p>
          <a:p>
            <a:pPr marL="0" indent="0">
              <a:buNone/>
            </a:pPr>
            <a:r>
              <a:rPr lang="es-MX" dirty="0"/>
              <a:t> Al intentar alcanzar zonas de trabajo lejanas de los largueros se produce un desplazamiento del centro de gravedad del operario originando su desequilibrio hasta su caída. </a:t>
            </a:r>
          </a:p>
          <a:p>
            <a:pPr marL="0" indent="0">
              <a:buNone/>
            </a:pPr>
            <a:r>
              <a:rPr lang="es-MX" dirty="0"/>
              <a:t>Además, se pueden presentar otro tipo de riesgos como son: </a:t>
            </a:r>
          </a:p>
          <a:p>
            <a:r>
              <a:rPr lang="es-MX" dirty="0"/>
              <a:t>Lesiones en las manos por astillas; </a:t>
            </a:r>
          </a:p>
          <a:p>
            <a:r>
              <a:rPr lang="es-MX" dirty="0"/>
              <a:t>Rebabas metálicas por no usar guantes de protección; </a:t>
            </a:r>
          </a:p>
          <a:p>
            <a:r>
              <a:rPr lang="es-MX" dirty="0"/>
              <a:t>Resbalones que pueden dar origen a esguinces y torceduras en los pies; </a:t>
            </a:r>
          </a:p>
          <a:p>
            <a:r>
              <a:rPr lang="es-MX" dirty="0"/>
              <a:t>Caídas con contusiones o abrasiones, y </a:t>
            </a:r>
          </a:p>
          <a:p>
            <a:r>
              <a:rPr lang="es-MX" dirty="0"/>
              <a:t>Contacto eléctrico directo con líneas eléctricas energizadas situadas en las proximidades de la escala. </a:t>
            </a:r>
          </a:p>
          <a:p>
            <a:pPr marL="0" indent="0">
              <a:buNone/>
            </a:pPr>
            <a:r>
              <a:rPr lang="es-MX" dirty="0"/>
              <a:t>Es recomendable, por sencillo que parezca, que tanto el patrón como los trabajadores que utilicen escalas fijas tengan en consideración los siguientes aspectos para prevenir riesgos: </a:t>
            </a:r>
          </a:p>
          <a:p>
            <a:r>
              <a:rPr lang="es-MX" dirty="0"/>
              <a:t>La complexión física y peso del trabajador, y </a:t>
            </a:r>
          </a:p>
          <a:p>
            <a:r>
              <a:rPr lang="es-MX" dirty="0"/>
              <a:t>La existencia de antecedentes médicos sobre problemas de corazón, vértigos, mareos u otros impedimentos físicos que puedan hacer que la utilización de escalas fijas sea particularmente peligrosa. </a:t>
            </a:r>
          </a:p>
        </p:txBody>
      </p:sp>
    </p:spTree>
    <p:extLst>
      <p:ext uri="{BB962C8B-B14F-4D97-AF65-F5344CB8AC3E}">
        <p14:creationId xmlns:p14="http://schemas.microsoft.com/office/powerpoint/2010/main" val="11593701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A6B52B-3EB3-4A3B-B604-28327B07E0D7}"/>
              </a:ext>
            </a:extLst>
          </p:cNvPr>
          <p:cNvSpPr>
            <a:spLocks noGrp="1"/>
          </p:cNvSpPr>
          <p:nvPr>
            <p:ph type="title"/>
          </p:nvPr>
        </p:nvSpPr>
        <p:spPr/>
        <p:txBody>
          <a:bodyPr>
            <a:normAutofit fontScale="90000"/>
          </a:bodyPr>
          <a:lstStyle/>
          <a:p>
            <a:r>
              <a:rPr lang="es-MX" dirty="0"/>
              <a:t>GUIA DE REFERENCIA II </a:t>
            </a:r>
            <a:br>
              <a:rPr lang="es-MX" dirty="0"/>
            </a:br>
            <a:r>
              <a:rPr lang="es-MX" dirty="0"/>
              <a:t>RIESGOS EN EL USO DE LAS ESCALAS FIJAS</a:t>
            </a:r>
          </a:p>
        </p:txBody>
      </p:sp>
      <p:sp>
        <p:nvSpPr>
          <p:cNvPr id="3" name="Marcador de contenido 2">
            <a:extLst>
              <a:ext uri="{FF2B5EF4-FFF2-40B4-BE49-F238E27FC236}">
                <a16:creationId xmlns:a16="http://schemas.microsoft.com/office/drawing/2014/main" id="{407D928A-6EC0-4C54-9518-A76B2ADD89DC}"/>
              </a:ext>
            </a:extLst>
          </p:cNvPr>
          <p:cNvSpPr>
            <a:spLocks noGrp="1"/>
          </p:cNvSpPr>
          <p:nvPr>
            <p:ph idx="1"/>
          </p:nvPr>
        </p:nvSpPr>
        <p:spPr>
          <a:xfrm>
            <a:off x="2319130" y="1905000"/>
            <a:ext cx="9185482" cy="4469296"/>
          </a:xfrm>
        </p:spPr>
        <p:txBody>
          <a:bodyPr numCol="2">
            <a:normAutofit fontScale="92500" lnSpcReduction="20000"/>
          </a:bodyPr>
          <a:lstStyle/>
          <a:p>
            <a:pPr marL="0" indent="0">
              <a:buNone/>
            </a:pPr>
            <a:r>
              <a:rPr lang="es-MX" dirty="0"/>
              <a:t>En muchos casos la sensación de miedo hace que el trabajador se sujete a la escala en un momento dado y no suba ni baje. En estos casos ese trabajador requiere de ayuda. Todo trabajador que use las escalas fijas debe seguir por ejemplo las siguientes reglas de seguridad: </a:t>
            </a:r>
          </a:p>
          <a:p>
            <a:r>
              <a:rPr lang="es-MX" dirty="0"/>
              <a:t>Comprobar que la escala no presenta defectos y está libre de sustancias resbaladizas, como pueden ser barro, grasa, aceite, hielo, entre otros; </a:t>
            </a:r>
          </a:p>
          <a:p>
            <a:r>
              <a:rPr lang="es-MX" dirty="0"/>
              <a:t>No subir o bajar cargado de herramientas o materiales. Los materiales y/o herramientas necesarios se deben subir o bajar utilizando algún sistema manual de izado y/o un portaherramientas apropiado; </a:t>
            </a:r>
          </a:p>
          <a:p>
            <a:r>
              <a:rPr lang="es-MX" dirty="0"/>
              <a:t>Subir de cara a la escala utilizando ambas manos para sujetar firmemente los escalones o largueros laterales; </a:t>
            </a:r>
          </a:p>
          <a:p>
            <a:r>
              <a:rPr lang="es-MX" dirty="0"/>
              <a:t>Situar el pie firmemente sobre cada escalón antes de transferir todo el peso a cada uno de los pies; </a:t>
            </a:r>
          </a:p>
          <a:p>
            <a:r>
              <a:rPr lang="es-MX" dirty="0"/>
              <a:t>Subir o bajar tranquilamente sin prisas evitando hacerlo corriendo o deslizándose sobre los largueros; </a:t>
            </a:r>
          </a:p>
          <a:p>
            <a:r>
              <a:rPr lang="es-MX" dirty="0"/>
              <a:t>No saltar desde cualquiera de los escalones de una escala, y</a:t>
            </a:r>
          </a:p>
          <a:p>
            <a:r>
              <a:rPr lang="es-MX" dirty="0"/>
              <a:t>No utilizar calzado con tacones y revisar la escala antes de utilizarla, cerciorándose de que no tiene grasa, barro o cualquier otra sustancia deslizante. </a:t>
            </a:r>
          </a:p>
          <a:p>
            <a:endParaRPr lang="es-MX" dirty="0"/>
          </a:p>
        </p:txBody>
      </p:sp>
    </p:spTree>
    <p:extLst>
      <p:ext uri="{BB962C8B-B14F-4D97-AF65-F5344CB8AC3E}">
        <p14:creationId xmlns:p14="http://schemas.microsoft.com/office/powerpoint/2010/main" val="34994022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9EFC4A-6D51-4CFE-943D-040E9003D28A}"/>
              </a:ext>
            </a:extLst>
          </p:cNvPr>
          <p:cNvSpPr>
            <a:spLocks noGrp="1"/>
          </p:cNvSpPr>
          <p:nvPr>
            <p:ph type="title"/>
          </p:nvPr>
        </p:nvSpPr>
        <p:spPr>
          <a:xfrm>
            <a:off x="2589212" y="168169"/>
            <a:ext cx="8915400" cy="1280890"/>
          </a:xfrm>
        </p:spPr>
        <p:txBody>
          <a:bodyPr>
            <a:normAutofit fontScale="90000"/>
          </a:bodyPr>
          <a:lstStyle/>
          <a:p>
            <a:r>
              <a:rPr lang="es-MX" dirty="0"/>
              <a:t>GUIA DE REFERENCIA III</a:t>
            </a:r>
            <a:br>
              <a:rPr lang="es-MX" dirty="0"/>
            </a:br>
            <a:r>
              <a:rPr lang="es-MX" dirty="0"/>
              <a:t>TIPOS DE ESCALERAS MAS COMUNES EN LOS CENTROS DE TRABAJO</a:t>
            </a:r>
          </a:p>
        </p:txBody>
      </p:sp>
      <p:sp>
        <p:nvSpPr>
          <p:cNvPr id="3" name="Marcador de contenido 2">
            <a:extLst>
              <a:ext uri="{FF2B5EF4-FFF2-40B4-BE49-F238E27FC236}">
                <a16:creationId xmlns:a16="http://schemas.microsoft.com/office/drawing/2014/main" id="{FB32BA2C-7B65-47C0-9D97-8F69FBD68768}"/>
              </a:ext>
            </a:extLst>
          </p:cNvPr>
          <p:cNvSpPr>
            <a:spLocks noGrp="1"/>
          </p:cNvSpPr>
          <p:nvPr>
            <p:ph idx="1"/>
          </p:nvPr>
        </p:nvSpPr>
        <p:spPr/>
        <p:txBody>
          <a:bodyPr/>
          <a:lstStyle/>
          <a:p>
            <a:endParaRPr lang="es-MX" dirty="0"/>
          </a:p>
        </p:txBody>
      </p:sp>
      <p:pic>
        <p:nvPicPr>
          <p:cNvPr id="4" name="Imagen 3">
            <a:extLst>
              <a:ext uri="{FF2B5EF4-FFF2-40B4-BE49-F238E27FC236}">
                <a16:creationId xmlns:a16="http://schemas.microsoft.com/office/drawing/2014/main" id="{976BD5E0-0E6B-463B-A5E6-106FE572BC8F}"/>
              </a:ext>
            </a:extLst>
          </p:cNvPr>
          <p:cNvPicPr>
            <a:picLocks noChangeAspect="1"/>
          </p:cNvPicPr>
          <p:nvPr/>
        </p:nvPicPr>
        <p:blipFill rotWithShape="1">
          <a:blip r:embed="rId2"/>
          <a:srcRect l="27935" t="22596" r="30869" b="22294"/>
          <a:stretch/>
        </p:blipFill>
        <p:spPr>
          <a:xfrm>
            <a:off x="3008244" y="1616765"/>
            <a:ext cx="6826336" cy="5134283"/>
          </a:xfrm>
          <a:prstGeom prst="rect">
            <a:avLst/>
          </a:prstGeom>
        </p:spPr>
      </p:pic>
    </p:spTree>
    <p:extLst>
      <p:ext uri="{BB962C8B-B14F-4D97-AF65-F5344CB8AC3E}">
        <p14:creationId xmlns:p14="http://schemas.microsoft.com/office/powerpoint/2010/main" val="39809344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C68273-13C5-4576-A373-BCBA853B62B8}"/>
              </a:ext>
            </a:extLst>
          </p:cNvPr>
          <p:cNvSpPr>
            <a:spLocks noGrp="1"/>
          </p:cNvSpPr>
          <p:nvPr>
            <p:ph type="title"/>
          </p:nvPr>
        </p:nvSpPr>
        <p:spPr/>
        <p:txBody>
          <a:bodyPr/>
          <a:lstStyle/>
          <a:p>
            <a:r>
              <a:rPr lang="es-MX" dirty="0"/>
              <a:t>Referencias</a:t>
            </a:r>
          </a:p>
        </p:txBody>
      </p:sp>
      <p:sp>
        <p:nvSpPr>
          <p:cNvPr id="3" name="Marcador de contenido 2">
            <a:extLst>
              <a:ext uri="{FF2B5EF4-FFF2-40B4-BE49-F238E27FC236}">
                <a16:creationId xmlns:a16="http://schemas.microsoft.com/office/drawing/2014/main" id="{1986B697-6CE6-4C9D-9927-BC9A0D4A34CB}"/>
              </a:ext>
            </a:extLst>
          </p:cNvPr>
          <p:cNvSpPr>
            <a:spLocks noGrp="1"/>
          </p:cNvSpPr>
          <p:nvPr>
            <p:ph idx="1"/>
          </p:nvPr>
        </p:nvSpPr>
        <p:spPr/>
        <p:txBody>
          <a:bodyPr/>
          <a:lstStyle/>
          <a:p>
            <a:r>
              <a:rPr lang="es-MX" dirty="0"/>
              <a:t>NORMA Oficial Mexicana NOM-001-STPS-2008, Edificios, locales, instalaciones y áreas en los centros de trabajo Condiciones de seguridad. </a:t>
            </a:r>
          </a:p>
        </p:txBody>
      </p:sp>
    </p:spTree>
    <p:extLst>
      <p:ext uri="{BB962C8B-B14F-4D97-AF65-F5344CB8AC3E}">
        <p14:creationId xmlns:p14="http://schemas.microsoft.com/office/powerpoint/2010/main" val="4590974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88C21B-3DFB-4BFC-AD12-60ADEAD15F85}"/>
              </a:ext>
            </a:extLst>
          </p:cNvPr>
          <p:cNvSpPr>
            <a:spLocks noGrp="1"/>
          </p:cNvSpPr>
          <p:nvPr>
            <p:ph type="ctrTitle"/>
          </p:nvPr>
        </p:nvSpPr>
        <p:spPr/>
        <p:txBody>
          <a:bodyPr/>
          <a:lstStyle/>
          <a:p>
            <a:r>
              <a:rPr lang="es-MX" dirty="0"/>
              <a:t>NOM-001-STPS-2008</a:t>
            </a:r>
          </a:p>
        </p:txBody>
      </p:sp>
      <p:sp>
        <p:nvSpPr>
          <p:cNvPr id="3" name="Subtítulo 2">
            <a:extLst>
              <a:ext uri="{FF2B5EF4-FFF2-40B4-BE49-F238E27FC236}">
                <a16:creationId xmlns:a16="http://schemas.microsoft.com/office/drawing/2014/main" id="{D0F6D63D-24DC-4A3B-ADDC-71CC17A463A8}"/>
              </a:ext>
            </a:extLst>
          </p:cNvPr>
          <p:cNvSpPr>
            <a:spLocks noGrp="1"/>
          </p:cNvSpPr>
          <p:nvPr>
            <p:ph type="subTitle" idx="1"/>
          </p:nvPr>
        </p:nvSpPr>
        <p:spPr/>
        <p:txBody>
          <a:bodyPr/>
          <a:lstStyle/>
          <a:p>
            <a:r>
              <a:rPr lang="en-US" dirty="0"/>
              <a:t>Instructor: Andres Cavezza, M.S.M.E, M.B.A, P.E, P.M.P.</a:t>
            </a:r>
          </a:p>
          <a:p>
            <a:endParaRPr lang="es-MX" dirty="0"/>
          </a:p>
        </p:txBody>
      </p:sp>
    </p:spTree>
    <p:extLst>
      <p:ext uri="{BB962C8B-B14F-4D97-AF65-F5344CB8AC3E}">
        <p14:creationId xmlns:p14="http://schemas.microsoft.com/office/powerpoint/2010/main" val="35301305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1E490F-E0CA-4F7E-871A-761DEA82534D}"/>
              </a:ext>
            </a:extLst>
          </p:cNvPr>
          <p:cNvSpPr>
            <a:spLocks noGrp="1"/>
          </p:cNvSpPr>
          <p:nvPr>
            <p:ph type="title"/>
          </p:nvPr>
        </p:nvSpPr>
        <p:spPr/>
        <p:txBody>
          <a:bodyPr/>
          <a:lstStyle/>
          <a:p>
            <a:endParaRPr lang="es-MX" dirty="0"/>
          </a:p>
        </p:txBody>
      </p:sp>
      <p:sp>
        <p:nvSpPr>
          <p:cNvPr id="3" name="Marcador de contenido 2">
            <a:extLst>
              <a:ext uri="{FF2B5EF4-FFF2-40B4-BE49-F238E27FC236}">
                <a16:creationId xmlns:a16="http://schemas.microsoft.com/office/drawing/2014/main" id="{D0BB2A66-2CD1-4DD2-86AA-8679E1CB17AB}"/>
              </a:ext>
            </a:extLst>
          </p:cNvPr>
          <p:cNvSpPr>
            <a:spLocks noGrp="1"/>
          </p:cNvSpPr>
          <p:nvPr>
            <p:ph idx="1"/>
          </p:nvPr>
        </p:nvSpPr>
        <p:spPr/>
        <p:txBody>
          <a:bodyPr/>
          <a:lstStyle/>
          <a:p>
            <a:endParaRPr lang="es-MX" dirty="0"/>
          </a:p>
        </p:txBody>
      </p:sp>
      <p:pic>
        <p:nvPicPr>
          <p:cNvPr id="1026" name="Picture 2" descr="Quiz neon sign | Free Vector">
            <a:extLst>
              <a:ext uri="{FF2B5EF4-FFF2-40B4-BE49-F238E27FC236}">
                <a16:creationId xmlns:a16="http://schemas.microsoft.com/office/drawing/2014/main" id="{2DBC5024-19AC-4470-8F09-873A44B32F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0" y="0"/>
            <a:ext cx="1218961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2197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94F04D-29C4-405E-A7F5-BD123200AEEC}"/>
              </a:ext>
            </a:extLst>
          </p:cNvPr>
          <p:cNvSpPr>
            <a:spLocks noGrp="1"/>
          </p:cNvSpPr>
          <p:nvPr>
            <p:ph type="title"/>
          </p:nvPr>
        </p:nvSpPr>
        <p:spPr/>
        <p:txBody>
          <a:bodyPr>
            <a:noAutofit/>
          </a:bodyPr>
          <a:lstStyle/>
          <a:p>
            <a:r>
              <a:rPr lang="es-MX" sz="2800" dirty="0"/>
              <a:t>1.	Norma oficial mexicana referente a edificios, locales, instalaciones y áreas en los centros de trabajo-condiciones de seguridad.</a:t>
            </a:r>
          </a:p>
        </p:txBody>
      </p:sp>
      <p:sp>
        <p:nvSpPr>
          <p:cNvPr id="3" name="Marcador de contenido 2">
            <a:extLst>
              <a:ext uri="{FF2B5EF4-FFF2-40B4-BE49-F238E27FC236}">
                <a16:creationId xmlns:a16="http://schemas.microsoft.com/office/drawing/2014/main" id="{CB62835B-4523-4312-BE83-6A05DFD4AE18}"/>
              </a:ext>
            </a:extLst>
          </p:cNvPr>
          <p:cNvSpPr>
            <a:spLocks noGrp="1"/>
          </p:cNvSpPr>
          <p:nvPr>
            <p:ph idx="1"/>
          </p:nvPr>
        </p:nvSpPr>
        <p:spPr/>
        <p:txBody>
          <a:bodyPr>
            <a:normAutofit/>
          </a:bodyPr>
          <a:lstStyle/>
          <a:p>
            <a:pPr marL="0" indent="0">
              <a:buNone/>
            </a:pPr>
            <a:r>
              <a:rPr lang="es-MX" dirty="0"/>
              <a:t>a)	NOM-001-STPS-2008</a:t>
            </a:r>
          </a:p>
          <a:p>
            <a:pPr marL="0" indent="0">
              <a:buNone/>
            </a:pPr>
            <a:r>
              <a:rPr lang="es-MX" dirty="0"/>
              <a:t>b)	NOM-011-STPS-2008</a:t>
            </a:r>
          </a:p>
          <a:p>
            <a:pPr marL="0" indent="0">
              <a:buNone/>
            </a:pPr>
            <a:r>
              <a:rPr lang="es-MX" dirty="0"/>
              <a:t>c)	NOM-010-STPS-2008</a:t>
            </a:r>
          </a:p>
          <a:p>
            <a:pPr marL="0" indent="0">
              <a:buNone/>
            </a:pPr>
            <a:r>
              <a:rPr lang="es-MX" dirty="0"/>
              <a:t>d)	NOM-100-STPS-2008</a:t>
            </a:r>
          </a:p>
          <a:p>
            <a:endParaRPr lang="es-MX" dirty="0"/>
          </a:p>
        </p:txBody>
      </p:sp>
      <p:sp>
        <p:nvSpPr>
          <p:cNvPr id="4" name="Rectángulo: biselado 3">
            <a:extLst>
              <a:ext uri="{FF2B5EF4-FFF2-40B4-BE49-F238E27FC236}">
                <a16:creationId xmlns:a16="http://schemas.microsoft.com/office/drawing/2014/main" id="{10B98B53-2DA8-4BCA-B768-6AE6652890E4}"/>
              </a:ext>
            </a:extLst>
          </p:cNvPr>
          <p:cNvSpPr/>
          <p:nvPr/>
        </p:nvSpPr>
        <p:spPr>
          <a:xfrm>
            <a:off x="2491409" y="1905000"/>
            <a:ext cx="596348" cy="771939"/>
          </a:xfrm>
          <a:prstGeom prst="bevel">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61212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94F04D-29C4-405E-A7F5-BD123200AEEC}"/>
              </a:ext>
            </a:extLst>
          </p:cNvPr>
          <p:cNvSpPr>
            <a:spLocks noGrp="1"/>
          </p:cNvSpPr>
          <p:nvPr>
            <p:ph type="title"/>
          </p:nvPr>
        </p:nvSpPr>
        <p:spPr/>
        <p:txBody>
          <a:bodyPr/>
          <a:lstStyle/>
          <a:p>
            <a:r>
              <a:rPr lang="es-MX" dirty="0"/>
              <a:t>2.	El capítulo 3 de la norma es:</a:t>
            </a:r>
          </a:p>
        </p:txBody>
      </p:sp>
      <p:sp>
        <p:nvSpPr>
          <p:cNvPr id="3" name="Marcador de contenido 2">
            <a:extLst>
              <a:ext uri="{FF2B5EF4-FFF2-40B4-BE49-F238E27FC236}">
                <a16:creationId xmlns:a16="http://schemas.microsoft.com/office/drawing/2014/main" id="{CB62835B-4523-4312-BE83-6A05DFD4AE18}"/>
              </a:ext>
            </a:extLst>
          </p:cNvPr>
          <p:cNvSpPr>
            <a:spLocks noGrp="1"/>
          </p:cNvSpPr>
          <p:nvPr>
            <p:ph idx="1"/>
          </p:nvPr>
        </p:nvSpPr>
        <p:spPr/>
        <p:txBody>
          <a:bodyPr>
            <a:normAutofit/>
          </a:bodyPr>
          <a:lstStyle/>
          <a:p>
            <a:pPr marL="0" indent="0">
              <a:buNone/>
            </a:pPr>
            <a:r>
              <a:rPr lang="es-MX" dirty="0"/>
              <a:t>a)	Objetivo</a:t>
            </a:r>
          </a:p>
          <a:p>
            <a:pPr marL="0" indent="0">
              <a:buNone/>
            </a:pPr>
            <a:r>
              <a:rPr lang="es-MX" dirty="0"/>
              <a:t>b)	Campo de aplicación</a:t>
            </a:r>
          </a:p>
          <a:p>
            <a:pPr marL="0" indent="0">
              <a:buNone/>
            </a:pPr>
            <a:r>
              <a:rPr lang="es-MX" dirty="0"/>
              <a:t>c)	Referencias</a:t>
            </a:r>
          </a:p>
          <a:p>
            <a:pPr marL="0" indent="0">
              <a:buNone/>
            </a:pPr>
            <a:r>
              <a:rPr lang="es-MX" dirty="0"/>
              <a:t>d)	Definiciones</a:t>
            </a:r>
          </a:p>
          <a:p>
            <a:endParaRPr lang="es-MX" dirty="0"/>
          </a:p>
        </p:txBody>
      </p:sp>
      <p:sp>
        <p:nvSpPr>
          <p:cNvPr id="4" name="Rectángulo: biselado 3">
            <a:extLst>
              <a:ext uri="{FF2B5EF4-FFF2-40B4-BE49-F238E27FC236}">
                <a16:creationId xmlns:a16="http://schemas.microsoft.com/office/drawing/2014/main" id="{10B98B53-2DA8-4BCA-B768-6AE6652890E4}"/>
              </a:ext>
            </a:extLst>
          </p:cNvPr>
          <p:cNvSpPr/>
          <p:nvPr/>
        </p:nvSpPr>
        <p:spPr>
          <a:xfrm>
            <a:off x="2491409" y="2724150"/>
            <a:ext cx="596348" cy="771939"/>
          </a:xfrm>
          <a:prstGeom prst="bevel">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588440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94F04D-29C4-405E-A7F5-BD123200AEEC}"/>
              </a:ext>
            </a:extLst>
          </p:cNvPr>
          <p:cNvSpPr>
            <a:spLocks noGrp="1"/>
          </p:cNvSpPr>
          <p:nvPr>
            <p:ph type="title"/>
          </p:nvPr>
        </p:nvSpPr>
        <p:spPr/>
        <p:txBody>
          <a:bodyPr>
            <a:normAutofit fontScale="90000"/>
          </a:bodyPr>
          <a:lstStyle/>
          <a:p>
            <a:r>
              <a:rPr lang="es-MX" dirty="0"/>
              <a:t>3.	Clavo metálico con ángulo recto incrustado o soldado a un poste para configurar peldaños de una escala fija.</a:t>
            </a:r>
          </a:p>
        </p:txBody>
      </p:sp>
      <p:sp>
        <p:nvSpPr>
          <p:cNvPr id="3" name="Marcador de contenido 2">
            <a:extLst>
              <a:ext uri="{FF2B5EF4-FFF2-40B4-BE49-F238E27FC236}">
                <a16:creationId xmlns:a16="http://schemas.microsoft.com/office/drawing/2014/main" id="{CB62835B-4523-4312-BE83-6A05DFD4AE18}"/>
              </a:ext>
            </a:extLst>
          </p:cNvPr>
          <p:cNvSpPr>
            <a:spLocks noGrp="1"/>
          </p:cNvSpPr>
          <p:nvPr>
            <p:ph idx="1"/>
          </p:nvPr>
        </p:nvSpPr>
        <p:spPr/>
        <p:txBody>
          <a:bodyPr>
            <a:normAutofit/>
          </a:bodyPr>
          <a:lstStyle/>
          <a:p>
            <a:pPr marL="0" indent="0">
              <a:buNone/>
            </a:pPr>
            <a:r>
              <a:rPr lang="es-MX" dirty="0"/>
              <a:t>a)	Alcayata</a:t>
            </a:r>
          </a:p>
          <a:p>
            <a:pPr marL="0" indent="0">
              <a:buNone/>
            </a:pPr>
            <a:r>
              <a:rPr lang="es-MX" dirty="0"/>
              <a:t>b)	Ancla</a:t>
            </a:r>
          </a:p>
          <a:p>
            <a:pPr marL="0" indent="0">
              <a:buNone/>
            </a:pPr>
            <a:r>
              <a:rPr lang="es-MX" dirty="0"/>
              <a:t>c)	Autoridad laboral</a:t>
            </a:r>
          </a:p>
          <a:p>
            <a:pPr marL="0" indent="0">
              <a:buNone/>
            </a:pPr>
            <a:r>
              <a:rPr lang="es-MX" dirty="0"/>
              <a:t>d)	Centro de trabajo</a:t>
            </a:r>
          </a:p>
          <a:p>
            <a:endParaRPr lang="es-MX" dirty="0"/>
          </a:p>
        </p:txBody>
      </p:sp>
      <p:sp>
        <p:nvSpPr>
          <p:cNvPr id="4" name="Rectángulo: biselado 3">
            <a:extLst>
              <a:ext uri="{FF2B5EF4-FFF2-40B4-BE49-F238E27FC236}">
                <a16:creationId xmlns:a16="http://schemas.microsoft.com/office/drawing/2014/main" id="{10B98B53-2DA8-4BCA-B768-6AE6652890E4}"/>
              </a:ext>
            </a:extLst>
          </p:cNvPr>
          <p:cNvSpPr/>
          <p:nvPr/>
        </p:nvSpPr>
        <p:spPr>
          <a:xfrm>
            <a:off x="2491409" y="1905000"/>
            <a:ext cx="596348" cy="771939"/>
          </a:xfrm>
          <a:prstGeom prst="bevel">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41037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948CA4-37BD-4439-8B2A-3143E9186B25}"/>
              </a:ext>
            </a:extLst>
          </p:cNvPr>
          <p:cNvSpPr>
            <a:spLocks noGrp="1"/>
          </p:cNvSpPr>
          <p:nvPr>
            <p:ph type="title"/>
          </p:nvPr>
        </p:nvSpPr>
        <p:spPr>
          <a:xfrm>
            <a:off x="2592924" y="624109"/>
            <a:ext cx="8911687" cy="5683925"/>
          </a:xfrm>
        </p:spPr>
        <p:txBody>
          <a:bodyPr>
            <a:normAutofit/>
          </a:bodyPr>
          <a:lstStyle/>
          <a:p>
            <a:r>
              <a:rPr lang="es-MX" sz="9600" dirty="0"/>
              <a:t>4. Definiciones </a:t>
            </a:r>
            <a:br>
              <a:rPr lang="es-MX" sz="9600" dirty="0"/>
            </a:br>
            <a:br>
              <a:rPr lang="es-MX" sz="9600" dirty="0"/>
            </a:br>
            <a:r>
              <a:rPr lang="es-MX" sz="9600" dirty="0"/>
              <a:t>Alcayata</a:t>
            </a:r>
            <a:endParaRPr lang="es-MX" sz="10000" dirty="0"/>
          </a:p>
        </p:txBody>
      </p:sp>
    </p:spTree>
    <p:extLst>
      <p:ext uri="{BB962C8B-B14F-4D97-AF65-F5344CB8AC3E}">
        <p14:creationId xmlns:p14="http://schemas.microsoft.com/office/powerpoint/2010/main" val="38065134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94F04D-29C4-405E-A7F5-BD123200AEEC}"/>
              </a:ext>
            </a:extLst>
          </p:cNvPr>
          <p:cNvSpPr>
            <a:spLocks noGrp="1"/>
          </p:cNvSpPr>
          <p:nvPr>
            <p:ph type="title"/>
          </p:nvPr>
        </p:nvSpPr>
        <p:spPr/>
        <p:txBody>
          <a:bodyPr>
            <a:normAutofit fontScale="90000"/>
          </a:bodyPr>
          <a:lstStyle/>
          <a:p>
            <a:r>
              <a:rPr lang="es-MX" dirty="0"/>
              <a:t>4.	Elemento que sirve para afianzar cualquier estructura a pisos, paredes, techos y a otras partes de la construcción.</a:t>
            </a:r>
          </a:p>
        </p:txBody>
      </p:sp>
      <p:sp>
        <p:nvSpPr>
          <p:cNvPr id="3" name="Marcador de contenido 2">
            <a:extLst>
              <a:ext uri="{FF2B5EF4-FFF2-40B4-BE49-F238E27FC236}">
                <a16:creationId xmlns:a16="http://schemas.microsoft.com/office/drawing/2014/main" id="{CB62835B-4523-4312-BE83-6A05DFD4AE18}"/>
              </a:ext>
            </a:extLst>
          </p:cNvPr>
          <p:cNvSpPr>
            <a:spLocks noGrp="1"/>
          </p:cNvSpPr>
          <p:nvPr>
            <p:ph idx="1"/>
          </p:nvPr>
        </p:nvSpPr>
        <p:spPr/>
        <p:txBody>
          <a:bodyPr>
            <a:normAutofit/>
          </a:bodyPr>
          <a:lstStyle/>
          <a:p>
            <a:pPr marL="0" indent="0">
              <a:buNone/>
            </a:pPr>
            <a:r>
              <a:rPr lang="es-MX" dirty="0"/>
              <a:t>a)	Alcayata</a:t>
            </a:r>
          </a:p>
          <a:p>
            <a:pPr marL="0" indent="0">
              <a:buNone/>
            </a:pPr>
            <a:r>
              <a:rPr lang="es-MX" dirty="0"/>
              <a:t>b)	Ancla</a:t>
            </a:r>
          </a:p>
          <a:p>
            <a:pPr marL="0" indent="0">
              <a:buNone/>
            </a:pPr>
            <a:r>
              <a:rPr lang="es-MX" dirty="0"/>
              <a:t>c)	Autoridad laboral</a:t>
            </a:r>
          </a:p>
          <a:p>
            <a:pPr marL="0" indent="0">
              <a:buNone/>
            </a:pPr>
            <a:r>
              <a:rPr lang="es-MX" dirty="0"/>
              <a:t>d)	Centro de trabajo</a:t>
            </a:r>
          </a:p>
          <a:p>
            <a:endParaRPr lang="es-MX" dirty="0"/>
          </a:p>
        </p:txBody>
      </p:sp>
      <p:sp>
        <p:nvSpPr>
          <p:cNvPr id="4" name="Rectángulo: biselado 3">
            <a:extLst>
              <a:ext uri="{FF2B5EF4-FFF2-40B4-BE49-F238E27FC236}">
                <a16:creationId xmlns:a16="http://schemas.microsoft.com/office/drawing/2014/main" id="{10B98B53-2DA8-4BCA-B768-6AE6652890E4}"/>
              </a:ext>
            </a:extLst>
          </p:cNvPr>
          <p:cNvSpPr/>
          <p:nvPr/>
        </p:nvSpPr>
        <p:spPr>
          <a:xfrm>
            <a:off x="2491409" y="2343150"/>
            <a:ext cx="596348" cy="771939"/>
          </a:xfrm>
          <a:prstGeom prst="bevel">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500096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94F04D-29C4-405E-A7F5-BD123200AEEC}"/>
              </a:ext>
            </a:extLst>
          </p:cNvPr>
          <p:cNvSpPr>
            <a:spLocks noGrp="1"/>
          </p:cNvSpPr>
          <p:nvPr>
            <p:ph type="title"/>
          </p:nvPr>
        </p:nvSpPr>
        <p:spPr/>
        <p:txBody>
          <a:bodyPr>
            <a:normAutofit/>
          </a:bodyPr>
          <a:lstStyle/>
          <a:p>
            <a:r>
              <a:rPr lang="es-MX" dirty="0"/>
              <a:t>5.	El capítulo 11 corresponde con el capítulo:</a:t>
            </a:r>
          </a:p>
        </p:txBody>
      </p:sp>
      <p:sp>
        <p:nvSpPr>
          <p:cNvPr id="3" name="Marcador de contenido 2">
            <a:extLst>
              <a:ext uri="{FF2B5EF4-FFF2-40B4-BE49-F238E27FC236}">
                <a16:creationId xmlns:a16="http://schemas.microsoft.com/office/drawing/2014/main" id="{CB62835B-4523-4312-BE83-6A05DFD4AE18}"/>
              </a:ext>
            </a:extLst>
          </p:cNvPr>
          <p:cNvSpPr>
            <a:spLocks noGrp="1"/>
          </p:cNvSpPr>
          <p:nvPr>
            <p:ph idx="1"/>
          </p:nvPr>
        </p:nvSpPr>
        <p:spPr/>
        <p:txBody>
          <a:bodyPr>
            <a:normAutofit/>
          </a:bodyPr>
          <a:lstStyle/>
          <a:p>
            <a:pPr marL="0" indent="0">
              <a:buNone/>
            </a:pPr>
            <a:r>
              <a:rPr lang="es-MX" dirty="0"/>
              <a:t>a)	Procedimiento para la evaluación de la conformidad</a:t>
            </a:r>
          </a:p>
          <a:p>
            <a:pPr marL="0" indent="0">
              <a:buNone/>
            </a:pPr>
            <a:r>
              <a:rPr lang="es-MX" dirty="0"/>
              <a:t>b)	Unidades de verificación</a:t>
            </a:r>
          </a:p>
          <a:p>
            <a:pPr marL="0" indent="0">
              <a:buNone/>
            </a:pPr>
            <a:r>
              <a:rPr lang="es-MX" dirty="0"/>
              <a:t>c)	Requisitos de seguridad para el tránsito de vehículos</a:t>
            </a:r>
          </a:p>
          <a:p>
            <a:pPr marL="0" indent="0">
              <a:buNone/>
            </a:pPr>
            <a:r>
              <a:rPr lang="es-MX" dirty="0"/>
              <a:t>d)	Condiciones de seguridad en el funcionamiento de los sistemas de ventilación artificial</a:t>
            </a:r>
          </a:p>
          <a:p>
            <a:endParaRPr lang="es-MX" dirty="0"/>
          </a:p>
        </p:txBody>
      </p:sp>
      <p:sp>
        <p:nvSpPr>
          <p:cNvPr id="4" name="Rectángulo: biselado 3">
            <a:extLst>
              <a:ext uri="{FF2B5EF4-FFF2-40B4-BE49-F238E27FC236}">
                <a16:creationId xmlns:a16="http://schemas.microsoft.com/office/drawing/2014/main" id="{10B98B53-2DA8-4BCA-B768-6AE6652890E4}"/>
              </a:ext>
            </a:extLst>
          </p:cNvPr>
          <p:cNvSpPr/>
          <p:nvPr/>
        </p:nvSpPr>
        <p:spPr>
          <a:xfrm>
            <a:off x="2491409" y="1924050"/>
            <a:ext cx="596348" cy="771939"/>
          </a:xfrm>
          <a:prstGeom prst="bevel">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200905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94F04D-29C4-405E-A7F5-BD123200AEEC}"/>
              </a:ext>
            </a:extLst>
          </p:cNvPr>
          <p:cNvSpPr>
            <a:spLocks noGrp="1"/>
          </p:cNvSpPr>
          <p:nvPr>
            <p:ph type="title"/>
          </p:nvPr>
        </p:nvSpPr>
        <p:spPr/>
        <p:txBody>
          <a:bodyPr>
            <a:noAutofit/>
          </a:bodyPr>
          <a:lstStyle/>
          <a:p>
            <a:r>
              <a:rPr lang="es-MX" sz="2000" dirty="0"/>
              <a:t>6.	Unidades administrativas competentes de la Secretaría del Trabajo y Previsión Social, que realicen funciones de inspección en materia de seguridad y salud en el trabajo, y las correspondientes de las entidades federativas y del Distrito Federal, que actúen en auxilio de aquéllas.</a:t>
            </a:r>
          </a:p>
        </p:txBody>
      </p:sp>
      <p:sp>
        <p:nvSpPr>
          <p:cNvPr id="3" name="Marcador de contenido 2">
            <a:extLst>
              <a:ext uri="{FF2B5EF4-FFF2-40B4-BE49-F238E27FC236}">
                <a16:creationId xmlns:a16="http://schemas.microsoft.com/office/drawing/2014/main" id="{CB62835B-4523-4312-BE83-6A05DFD4AE18}"/>
              </a:ext>
            </a:extLst>
          </p:cNvPr>
          <p:cNvSpPr>
            <a:spLocks noGrp="1"/>
          </p:cNvSpPr>
          <p:nvPr>
            <p:ph idx="1"/>
          </p:nvPr>
        </p:nvSpPr>
        <p:spPr/>
        <p:txBody>
          <a:bodyPr>
            <a:normAutofit/>
          </a:bodyPr>
          <a:lstStyle/>
          <a:p>
            <a:pPr marL="0" indent="0">
              <a:buNone/>
            </a:pPr>
            <a:r>
              <a:rPr lang="es-MX" dirty="0"/>
              <a:t>a)	Alcayata</a:t>
            </a:r>
          </a:p>
          <a:p>
            <a:pPr marL="0" indent="0">
              <a:buNone/>
            </a:pPr>
            <a:r>
              <a:rPr lang="es-MX" dirty="0"/>
              <a:t>b)	Ancla</a:t>
            </a:r>
          </a:p>
          <a:p>
            <a:pPr marL="0" indent="0">
              <a:buNone/>
            </a:pPr>
            <a:r>
              <a:rPr lang="es-MX" dirty="0"/>
              <a:t>c)	Autoridad laboral</a:t>
            </a:r>
          </a:p>
          <a:p>
            <a:pPr marL="0" indent="0">
              <a:buNone/>
            </a:pPr>
            <a:r>
              <a:rPr lang="es-MX" dirty="0"/>
              <a:t>d)	Centro de trabajo</a:t>
            </a:r>
          </a:p>
          <a:p>
            <a:endParaRPr lang="es-MX" dirty="0"/>
          </a:p>
        </p:txBody>
      </p:sp>
      <p:sp>
        <p:nvSpPr>
          <p:cNvPr id="4" name="Rectángulo: biselado 3">
            <a:extLst>
              <a:ext uri="{FF2B5EF4-FFF2-40B4-BE49-F238E27FC236}">
                <a16:creationId xmlns:a16="http://schemas.microsoft.com/office/drawing/2014/main" id="{10B98B53-2DA8-4BCA-B768-6AE6652890E4}"/>
              </a:ext>
            </a:extLst>
          </p:cNvPr>
          <p:cNvSpPr/>
          <p:nvPr/>
        </p:nvSpPr>
        <p:spPr>
          <a:xfrm>
            <a:off x="2491409" y="2724150"/>
            <a:ext cx="596348" cy="771939"/>
          </a:xfrm>
          <a:prstGeom prst="bevel">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231271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94F04D-29C4-405E-A7F5-BD123200AEEC}"/>
              </a:ext>
            </a:extLst>
          </p:cNvPr>
          <p:cNvSpPr>
            <a:spLocks noGrp="1"/>
          </p:cNvSpPr>
          <p:nvPr>
            <p:ph type="title"/>
          </p:nvPr>
        </p:nvSpPr>
        <p:spPr/>
        <p:txBody>
          <a:bodyPr>
            <a:normAutofit fontScale="90000"/>
          </a:bodyPr>
          <a:lstStyle/>
          <a:p>
            <a:r>
              <a:rPr lang="es-MX" sz="2200" dirty="0"/>
              <a:t>7.	Circunstancia física peligrosa en el medio en que los trabajadores realizan sus labores (ambiente de trabajo), y se refiere al grado de inseguridad que pueden tener los locales, la maquinaria, los equipos y los puntos de operación.</a:t>
            </a:r>
            <a:br>
              <a:rPr lang="es-MX" sz="2200" dirty="0"/>
            </a:br>
            <a:endParaRPr lang="es-MX" dirty="0"/>
          </a:p>
        </p:txBody>
      </p:sp>
      <p:sp>
        <p:nvSpPr>
          <p:cNvPr id="3" name="Marcador de contenido 2">
            <a:extLst>
              <a:ext uri="{FF2B5EF4-FFF2-40B4-BE49-F238E27FC236}">
                <a16:creationId xmlns:a16="http://schemas.microsoft.com/office/drawing/2014/main" id="{CB62835B-4523-4312-BE83-6A05DFD4AE18}"/>
              </a:ext>
            </a:extLst>
          </p:cNvPr>
          <p:cNvSpPr>
            <a:spLocks noGrp="1"/>
          </p:cNvSpPr>
          <p:nvPr>
            <p:ph idx="1"/>
          </p:nvPr>
        </p:nvSpPr>
        <p:spPr/>
        <p:txBody>
          <a:bodyPr>
            <a:normAutofit/>
          </a:bodyPr>
          <a:lstStyle/>
          <a:p>
            <a:pPr marL="0" indent="0">
              <a:buNone/>
            </a:pPr>
            <a:r>
              <a:rPr lang="es-MX" dirty="0"/>
              <a:t>a)	Condición insegura</a:t>
            </a:r>
          </a:p>
          <a:p>
            <a:pPr marL="0" indent="0">
              <a:buNone/>
            </a:pPr>
            <a:r>
              <a:rPr lang="es-MX" dirty="0"/>
              <a:t>b)	Conservación</a:t>
            </a:r>
          </a:p>
          <a:p>
            <a:pPr marL="0" indent="0">
              <a:buNone/>
            </a:pPr>
            <a:r>
              <a:rPr lang="es-MX" dirty="0"/>
              <a:t>c)	Escalas fijas</a:t>
            </a:r>
          </a:p>
          <a:p>
            <a:pPr marL="0" indent="0">
              <a:buNone/>
            </a:pPr>
            <a:r>
              <a:rPr lang="es-MX" dirty="0"/>
              <a:t>d)	Escaleras manuales</a:t>
            </a:r>
          </a:p>
          <a:p>
            <a:endParaRPr lang="es-MX" dirty="0"/>
          </a:p>
        </p:txBody>
      </p:sp>
      <p:sp>
        <p:nvSpPr>
          <p:cNvPr id="4" name="Rectángulo: biselado 3">
            <a:extLst>
              <a:ext uri="{FF2B5EF4-FFF2-40B4-BE49-F238E27FC236}">
                <a16:creationId xmlns:a16="http://schemas.microsoft.com/office/drawing/2014/main" id="{10B98B53-2DA8-4BCA-B768-6AE6652890E4}"/>
              </a:ext>
            </a:extLst>
          </p:cNvPr>
          <p:cNvSpPr/>
          <p:nvPr/>
        </p:nvSpPr>
        <p:spPr>
          <a:xfrm>
            <a:off x="2491409" y="1905000"/>
            <a:ext cx="596348" cy="771939"/>
          </a:xfrm>
          <a:prstGeom prst="bevel">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2319462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94F04D-29C4-405E-A7F5-BD123200AEEC}"/>
              </a:ext>
            </a:extLst>
          </p:cNvPr>
          <p:cNvSpPr>
            <a:spLocks noGrp="1"/>
          </p:cNvSpPr>
          <p:nvPr>
            <p:ph type="title"/>
          </p:nvPr>
        </p:nvSpPr>
        <p:spPr/>
        <p:txBody>
          <a:bodyPr>
            <a:normAutofit fontScale="90000"/>
          </a:bodyPr>
          <a:lstStyle/>
          <a:p>
            <a:r>
              <a:rPr lang="es-MX" sz="2700" dirty="0"/>
              <a:t>8.	Aparato portátil que consiste en dos piezas paralelas o ligeramente convergentes unidas a intervalos por travesaños y que sirve para subir o bajar a una persona de un nivel a otro.</a:t>
            </a:r>
            <a:br>
              <a:rPr lang="es-MX" sz="2700" dirty="0"/>
            </a:br>
            <a:endParaRPr lang="es-MX" dirty="0"/>
          </a:p>
        </p:txBody>
      </p:sp>
      <p:sp>
        <p:nvSpPr>
          <p:cNvPr id="3" name="Marcador de contenido 2">
            <a:extLst>
              <a:ext uri="{FF2B5EF4-FFF2-40B4-BE49-F238E27FC236}">
                <a16:creationId xmlns:a16="http://schemas.microsoft.com/office/drawing/2014/main" id="{CB62835B-4523-4312-BE83-6A05DFD4AE18}"/>
              </a:ext>
            </a:extLst>
          </p:cNvPr>
          <p:cNvSpPr>
            <a:spLocks noGrp="1"/>
          </p:cNvSpPr>
          <p:nvPr>
            <p:ph idx="1"/>
          </p:nvPr>
        </p:nvSpPr>
        <p:spPr/>
        <p:txBody>
          <a:bodyPr>
            <a:normAutofit/>
          </a:bodyPr>
          <a:lstStyle/>
          <a:p>
            <a:pPr marL="0" indent="0">
              <a:buNone/>
            </a:pPr>
            <a:r>
              <a:rPr lang="es-MX" dirty="0"/>
              <a:t>a)	Condición insegura</a:t>
            </a:r>
          </a:p>
          <a:p>
            <a:pPr marL="0" indent="0">
              <a:buNone/>
            </a:pPr>
            <a:r>
              <a:rPr lang="es-MX" dirty="0"/>
              <a:t>b)	Conservación</a:t>
            </a:r>
          </a:p>
          <a:p>
            <a:pPr marL="0" indent="0">
              <a:buNone/>
            </a:pPr>
            <a:r>
              <a:rPr lang="es-MX" dirty="0"/>
              <a:t>c)	Escalas fijas</a:t>
            </a:r>
          </a:p>
          <a:p>
            <a:pPr marL="0" indent="0">
              <a:buNone/>
            </a:pPr>
            <a:r>
              <a:rPr lang="es-MX" dirty="0"/>
              <a:t>d)	Escaleras manuales</a:t>
            </a:r>
          </a:p>
          <a:p>
            <a:endParaRPr lang="es-MX" dirty="0"/>
          </a:p>
        </p:txBody>
      </p:sp>
      <p:sp>
        <p:nvSpPr>
          <p:cNvPr id="4" name="Rectángulo: biselado 3">
            <a:extLst>
              <a:ext uri="{FF2B5EF4-FFF2-40B4-BE49-F238E27FC236}">
                <a16:creationId xmlns:a16="http://schemas.microsoft.com/office/drawing/2014/main" id="{10B98B53-2DA8-4BCA-B768-6AE6652890E4}"/>
              </a:ext>
            </a:extLst>
          </p:cNvPr>
          <p:cNvSpPr/>
          <p:nvPr/>
        </p:nvSpPr>
        <p:spPr>
          <a:xfrm>
            <a:off x="2491409" y="3143250"/>
            <a:ext cx="596348" cy="771939"/>
          </a:xfrm>
          <a:prstGeom prst="bevel">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148721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94F04D-29C4-405E-A7F5-BD123200AEEC}"/>
              </a:ext>
            </a:extLst>
          </p:cNvPr>
          <p:cNvSpPr>
            <a:spLocks noGrp="1"/>
          </p:cNvSpPr>
          <p:nvPr>
            <p:ph type="title"/>
          </p:nvPr>
        </p:nvSpPr>
        <p:spPr/>
        <p:txBody>
          <a:bodyPr>
            <a:normAutofit fontScale="90000"/>
          </a:bodyPr>
          <a:lstStyle/>
          <a:p>
            <a:r>
              <a:rPr lang="es-MX" sz="2700" dirty="0"/>
              <a:t>9.	Peldaños consecutivos que están permanentemente sujetos a una superficie vertical y sirven para acceder ocasionalmente a tejados, pozos, silos, torres, chimeneas y otras zonas.</a:t>
            </a:r>
            <a:br>
              <a:rPr lang="es-MX" sz="2700" dirty="0"/>
            </a:br>
            <a:endParaRPr lang="es-MX" dirty="0"/>
          </a:p>
        </p:txBody>
      </p:sp>
      <p:sp>
        <p:nvSpPr>
          <p:cNvPr id="3" name="Marcador de contenido 2">
            <a:extLst>
              <a:ext uri="{FF2B5EF4-FFF2-40B4-BE49-F238E27FC236}">
                <a16:creationId xmlns:a16="http://schemas.microsoft.com/office/drawing/2014/main" id="{CB62835B-4523-4312-BE83-6A05DFD4AE18}"/>
              </a:ext>
            </a:extLst>
          </p:cNvPr>
          <p:cNvSpPr>
            <a:spLocks noGrp="1"/>
          </p:cNvSpPr>
          <p:nvPr>
            <p:ph idx="1"/>
          </p:nvPr>
        </p:nvSpPr>
        <p:spPr/>
        <p:txBody>
          <a:bodyPr>
            <a:normAutofit/>
          </a:bodyPr>
          <a:lstStyle/>
          <a:p>
            <a:pPr marL="0" indent="0">
              <a:buNone/>
            </a:pPr>
            <a:r>
              <a:rPr lang="es-MX" dirty="0"/>
              <a:t>a)	Condición insegura</a:t>
            </a:r>
          </a:p>
          <a:p>
            <a:pPr marL="0" indent="0">
              <a:buNone/>
            </a:pPr>
            <a:r>
              <a:rPr lang="es-MX" dirty="0"/>
              <a:t>b)	Conservación</a:t>
            </a:r>
          </a:p>
          <a:p>
            <a:pPr marL="0" indent="0">
              <a:buNone/>
            </a:pPr>
            <a:r>
              <a:rPr lang="es-MX" dirty="0"/>
              <a:t>c)	Escalas fijas</a:t>
            </a:r>
          </a:p>
          <a:p>
            <a:pPr marL="0" indent="0">
              <a:buNone/>
            </a:pPr>
            <a:r>
              <a:rPr lang="es-MX" dirty="0"/>
              <a:t>d)	Escaleras manuales</a:t>
            </a:r>
          </a:p>
          <a:p>
            <a:endParaRPr lang="es-MX" dirty="0"/>
          </a:p>
        </p:txBody>
      </p:sp>
      <p:sp>
        <p:nvSpPr>
          <p:cNvPr id="4" name="Rectángulo: biselado 3">
            <a:extLst>
              <a:ext uri="{FF2B5EF4-FFF2-40B4-BE49-F238E27FC236}">
                <a16:creationId xmlns:a16="http://schemas.microsoft.com/office/drawing/2014/main" id="{10B98B53-2DA8-4BCA-B768-6AE6652890E4}"/>
              </a:ext>
            </a:extLst>
          </p:cNvPr>
          <p:cNvSpPr/>
          <p:nvPr/>
        </p:nvSpPr>
        <p:spPr>
          <a:xfrm>
            <a:off x="2491409" y="2743200"/>
            <a:ext cx="596348" cy="771939"/>
          </a:xfrm>
          <a:prstGeom prst="bevel">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147402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94F04D-29C4-405E-A7F5-BD123200AEEC}"/>
              </a:ext>
            </a:extLst>
          </p:cNvPr>
          <p:cNvSpPr>
            <a:spLocks noGrp="1"/>
          </p:cNvSpPr>
          <p:nvPr>
            <p:ph type="title"/>
          </p:nvPr>
        </p:nvSpPr>
        <p:spPr/>
        <p:txBody>
          <a:bodyPr>
            <a:normAutofit fontScale="90000"/>
          </a:bodyPr>
          <a:lstStyle/>
          <a:p>
            <a:r>
              <a:rPr lang="es-MX" dirty="0"/>
              <a:t>10.	El capítulo 8 corresponde con el capítulo:</a:t>
            </a:r>
            <a:br>
              <a:rPr lang="es-MX" dirty="0"/>
            </a:br>
            <a:endParaRPr lang="es-MX" dirty="0"/>
          </a:p>
        </p:txBody>
      </p:sp>
      <p:sp>
        <p:nvSpPr>
          <p:cNvPr id="3" name="Marcador de contenido 2">
            <a:extLst>
              <a:ext uri="{FF2B5EF4-FFF2-40B4-BE49-F238E27FC236}">
                <a16:creationId xmlns:a16="http://schemas.microsoft.com/office/drawing/2014/main" id="{CB62835B-4523-4312-BE83-6A05DFD4AE18}"/>
              </a:ext>
            </a:extLst>
          </p:cNvPr>
          <p:cNvSpPr>
            <a:spLocks noGrp="1"/>
          </p:cNvSpPr>
          <p:nvPr>
            <p:ph idx="1"/>
          </p:nvPr>
        </p:nvSpPr>
        <p:spPr/>
        <p:txBody>
          <a:bodyPr>
            <a:normAutofit/>
          </a:bodyPr>
          <a:lstStyle/>
          <a:p>
            <a:pPr marL="0" indent="0">
              <a:buNone/>
            </a:pPr>
            <a:r>
              <a:rPr lang="es-MX" dirty="0"/>
              <a:t>a)	Procedimiento para la evaluación de la conformidad</a:t>
            </a:r>
          </a:p>
          <a:p>
            <a:pPr marL="0" indent="0">
              <a:buNone/>
            </a:pPr>
            <a:r>
              <a:rPr lang="es-MX" dirty="0"/>
              <a:t>b)	Unidades de verificación</a:t>
            </a:r>
          </a:p>
          <a:p>
            <a:pPr marL="0" indent="0">
              <a:buNone/>
            </a:pPr>
            <a:r>
              <a:rPr lang="es-MX" dirty="0"/>
              <a:t>c)	Requisitos de seguridad para el tránsito de vehículos</a:t>
            </a:r>
          </a:p>
          <a:p>
            <a:pPr marL="0" indent="0">
              <a:buNone/>
            </a:pPr>
            <a:r>
              <a:rPr lang="es-MX" dirty="0"/>
              <a:t>d)	Condiciones de seguridad en el funcionamiento de los sistemas de ventilación artificial</a:t>
            </a:r>
          </a:p>
          <a:p>
            <a:endParaRPr lang="es-MX" dirty="0"/>
          </a:p>
        </p:txBody>
      </p:sp>
      <p:sp>
        <p:nvSpPr>
          <p:cNvPr id="4" name="Rectángulo: biselado 3">
            <a:extLst>
              <a:ext uri="{FF2B5EF4-FFF2-40B4-BE49-F238E27FC236}">
                <a16:creationId xmlns:a16="http://schemas.microsoft.com/office/drawing/2014/main" id="{10B98B53-2DA8-4BCA-B768-6AE6652890E4}"/>
              </a:ext>
            </a:extLst>
          </p:cNvPr>
          <p:cNvSpPr/>
          <p:nvPr/>
        </p:nvSpPr>
        <p:spPr>
          <a:xfrm>
            <a:off x="2491409" y="3124200"/>
            <a:ext cx="596348" cy="771939"/>
          </a:xfrm>
          <a:prstGeom prst="bevel">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244197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94F04D-29C4-405E-A7F5-BD123200AEEC}"/>
              </a:ext>
            </a:extLst>
          </p:cNvPr>
          <p:cNvSpPr>
            <a:spLocks noGrp="1"/>
          </p:cNvSpPr>
          <p:nvPr>
            <p:ph type="title"/>
          </p:nvPr>
        </p:nvSpPr>
        <p:spPr/>
        <p:txBody>
          <a:bodyPr>
            <a:normAutofit fontScale="90000"/>
          </a:bodyPr>
          <a:lstStyle/>
          <a:p>
            <a:r>
              <a:rPr lang="es-MX" sz="2700" dirty="0"/>
              <a:t>11.	Fenómeno natural que puede afectar la seguridad estructural del centro de trabajo y/o aquellos actos incidentales que pueden afectar la seguridad estructural de las instalaciones.</a:t>
            </a:r>
            <a:br>
              <a:rPr lang="es-MX" sz="2700" dirty="0"/>
            </a:br>
            <a:endParaRPr lang="es-MX" dirty="0"/>
          </a:p>
        </p:txBody>
      </p:sp>
      <p:sp>
        <p:nvSpPr>
          <p:cNvPr id="3" name="Marcador de contenido 2">
            <a:extLst>
              <a:ext uri="{FF2B5EF4-FFF2-40B4-BE49-F238E27FC236}">
                <a16:creationId xmlns:a16="http://schemas.microsoft.com/office/drawing/2014/main" id="{CB62835B-4523-4312-BE83-6A05DFD4AE18}"/>
              </a:ext>
            </a:extLst>
          </p:cNvPr>
          <p:cNvSpPr>
            <a:spLocks noGrp="1"/>
          </p:cNvSpPr>
          <p:nvPr>
            <p:ph idx="1"/>
          </p:nvPr>
        </p:nvSpPr>
        <p:spPr/>
        <p:txBody>
          <a:bodyPr>
            <a:normAutofit/>
          </a:bodyPr>
          <a:lstStyle/>
          <a:p>
            <a:pPr marL="0" indent="0">
              <a:buNone/>
            </a:pPr>
            <a:r>
              <a:rPr lang="es-MX" dirty="0"/>
              <a:t>a)	Evento</a:t>
            </a:r>
          </a:p>
          <a:p>
            <a:pPr marL="0" indent="0">
              <a:buNone/>
            </a:pPr>
            <a:r>
              <a:rPr lang="es-MX" dirty="0"/>
              <a:t>b)	Funcionamiento</a:t>
            </a:r>
          </a:p>
          <a:p>
            <a:pPr marL="0" indent="0">
              <a:buNone/>
            </a:pPr>
            <a:r>
              <a:rPr lang="es-MX" dirty="0"/>
              <a:t>c)	Material impermeable</a:t>
            </a:r>
          </a:p>
          <a:p>
            <a:pPr marL="0" indent="0">
              <a:buNone/>
            </a:pPr>
            <a:r>
              <a:rPr lang="es-MX" dirty="0"/>
              <a:t>d)	Nuevas construcciones</a:t>
            </a:r>
          </a:p>
          <a:p>
            <a:endParaRPr lang="es-MX" dirty="0"/>
          </a:p>
        </p:txBody>
      </p:sp>
      <p:sp>
        <p:nvSpPr>
          <p:cNvPr id="4" name="Rectángulo: biselado 3">
            <a:extLst>
              <a:ext uri="{FF2B5EF4-FFF2-40B4-BE49-F238E27FC236}">
                <a16:creationId xmlns:a16="http://schemas.microsoft.com/office/drawing/2014/main" id="{10B98B53-2DA8-4BCA-B768-6AE6652890E4}"/>
              </a:ext>
            </a:extLst>
          </p:cNvPr>
          <p:cNvSpPr/>
          <p:nvPr/>
        </p:nvSpPr>
        <p:spPr>
          <a:xfrm>
            <a:off x="2491409" y="1905000"/>
            <a:ext cx="596348" cy="771939"/>
          </a:xfrm>
          <a:prstGeom prst="bevel">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56254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94F04D-29C4-405E-A7F5-BD123200AEEC}"/>
              </a:ext>
            </a:extLst>
          </p:cNvPr>
          <p:cNvSpPr>
            <a:spLocks noGrp="1"/>
          </p:cNvSpPr>
          <p:nvPr>
            <p:ph type="title"/>
          </p:nvPr>
        </p:nvSpPr>
        <p:spPr/>
        <p:txBody>
          <a:bodyPr>
            <a:normAutofit fontScale="90000"/>
          </a:bodyPr>
          <a:lstStyle/>
          <a:p>
            <a:r>
              <a:rPr lang="es-MX" sz="2700" dirty="0"/>
              <a:t>12.	Edificios, locales, instalaciones y áreas en los centros de trabajo que se encuentren en su etapa de diseño al momento de entrar en vigor la presente Norma.</a:t>
            </a:r>
            <a:br>
              <a:rPr lang="es-MX" sz="2700" dirty="0"/>
            </a:br>
            <a:endParaRPr lang="es-MX" dirty="0"/>
          </a:p>
        </p:txBody>
      </p:sp>
      <p:sp>
        <p:nvSpPr>
          <p:cNvPr id="3" name="Marcador de contenido 2">
            <a:extLst>
              <a:ext uri="{FF2B5EF4-FFF2-40B4-BE49-F238E27FC236}">
                <a16:creationId xmlns:a16="http://schemas.microsoft.com/office/drawing/2014/main" id="{CB62835B-4523-4312-BE83-6A05DFD4AE18}"/>
              </a:ext>
            </a:extLst>
          </p:cNvPr>
          <p:cNvSpPr>
            <a:spLocks noGrp="1"/>
          </p:cNvSpPr>
          <p:nvPr>
            <p:ph idx="1"/>
          </p:nvPr>
        </p:nvSpPr>
        <p:spPr/>
        <p:txBody>
          <a:bodyPr>
            <a:normAutofit/>
          </a:bodyPr>
          <a:lstStyle/>
          <a:p>
            <a:pPr marL="0" indent="0">
              <a:buNone/>
            </a:pPr>
            <a:r>
              <a:rPr lang="es-MX" dirty="0"/>
              <a:t>a)	Evento</a:t>
            </a:r>
          </a:p>
          <a:p>
            <a:pPr marL="0" indent="0">
              <a:buNone/>
            </a:pPr>
            <a:r>
              <a:rPr lang="es-MX" dirty="0"/>
              <a:t>b)	Funcionamiento</a:t>
            </a:r>
          </a:p>
          <a:p>
            <a:pPr marL="0" indent="0">
              <a:buNone/>
            </a:pPr>
            <a:r>
              <a:rPr lang="es-MX" dirty="0"/>
              <a:t>c)	Material impermeable</a:t>
            </a:r>
          </a:p>
          <a:p>
            <a:pPr marL="0" indent="0">
              <a:buNone/>
            </a:pPr>
            <a:r>
              <a:rPr lang="es-MX" dirty="0"/>
              <a:t>d)	Nuevas construcciones</a:t>
            </a:r>
          </a:p>
          <a:p>
            <a:endParaRPr lang="es-MX" dirty="0"/>
          </a:p>
        </p:txBody>
      </p:sp>
      <p:sp>
        <p:nvSpPr>
          <p:cNvPr id="4" name="Rectángulo: biselado 3">
            <a:extLst>
              <a:ext uri="{FF2B5EF4-FFF2-40B4-BE49-F238E27FC236}">
                <a16:creationId xmlns:a16="http://schemas.microsoft.com/office/drawing/2014/main" id="{10B98B53-2DA8-4BCA-B768-6AE6652890E4}"/>
              </a:ext>
            </a:extLst>
          </p:cNvPr>
          <p:cNvSpPr/>
          <p:nvPr/>
        </p:nvSpPr>
        <p:spPr>
          <a:xfrm>
            <a:off x="2491409" y="3124200"/>
            <a:ext cx="596348" cy="771939"/>
          </a:xfrm>
          <a:prstGeom prst="bevel">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347329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94F04D-29C4-405E-A7F5-BD123200AEEC}"/>
              </a:ext>
            </a:extLst>
          </p:cNvPr>
          <p:cNvSpPr>
            <a:spLocks noGrp="1"/>
          </p:cNvSpPr>
          <p:nvPr>
            <p:ph type="title"/>
          </p:nvPr>
        </p:nvSpPr>
        <p:spPr/>
        <p:txBody>
          <a:bodyPr>
            <a:normAutofit fontScale="90000"/>
          </a:bodyPr>
          <a:lstStyle/>
          <a:p>
            <a:r>
              <a:rPr lang="es-MX" dirty="0"/>
              <a:t>13.	Aquel que tiene la propiedad de impedir o dificultar la penetración de agua u otro líquido a través de él.</a:t>
            </a:r>
            <a:br>
              <a:rPr lang="es-MX" dirty="0"/>
            </a:br>
            <a:endParaRPr lang="es-MX" dirty="0"/>
          </a:p>
        </p:txBody>
      </p:sp>
      <p:sp>
        <p:nvSpPr>
          <p:cNvPr id="3" name="Marcador de contenido 2">
            <a:extLst>
              <a:ext uri="{FF2B5EF4-FFF2-40B4-BE49-F238E27FC236}">
                <a16:creationId xmlns:a16="http://schemas.microsoft.com/office/drawing/2014/main" id="{CB62835B-4523-4312-BE83-6A05DFD4AE18}"/>
              </a:ext>
            </a:extLst>
          </p:cNvPr>
          <p:cNvSpPr>
            <a:spLocks noGrp="1"/>
          </p:cNvSpPr>
          <p:nvPr>
            <p:ph idx="1"/>
          </p:nvPr>
        </p:nvSpPr>
        <p:spPr/>
        <p:txBody>
          <a:bodyPr>
            <a:normAutofit/>
          </a:bodyPr>
          <a:lstStyle/>
          <a:p>
            <a:pPr marL="0" indent="0">
              <a:buNone/>
            </a:pPr>
            <a:r>
              <a:rPr lang="es-MX" dirty="0"/>
              <a:t>a)	Evento</a:t>
            </a:r>
          </a:p>
          <a:p>
            <a:pPr marL="0" indent="0">
              <a:buNone/>
            </a:pPr>
            <a:r>
              <a:rPr lang="es-MX" dirty="0"/>
              <a:t>b)	Funcionamiento</a:t>
            </a:r>
          </a:p>
          <a:p>
            <a:pPr marL="0" indent="0">
              <a:buNone/>
            </a:pPr>
            <a:r>
              <a:rPr lang="es-MX" dirty="0"/>
              <a:t>c)	Material impermeable</a:t>
            </a:r>
          </a:p>
          <a:p>
            <a:pPr marL="0" indent="0">
              <a:buNone/>
            </a:pPr>
            <a:r>
              <a:rPr lang="es-MX" dirty="0"/>
              <a:t>d)	Nuevas construcciones</a:t>
            </a:r>
          </a:p>
          <a:p>
            <a:endParaRPr lang="es-MX" dirty="0"/>
          </a:p>
        </p:txBody>
      </p:sp>
      <p:sp>
        <p:nvSpPr>
          <p:cNvPr id="4" name="Rectángulo: biselado 3">
            <a:extLst>
              <a:ext uri="{FF2B5EF4-FFF2-40B4-BE49-F238E27FC236}">
                <a16:creationId xmlns:a16="http://schemas.microsoft.com/office/drawing/2014/main" id="{10B98B53-2DA8-4BCA-B768-6AE6652890E4}"/>
              </a:ext>
            </a:extLst>
          </p:cNvPr>
          <p:cNvSpPr/>
          <p:nvPr/>
        </p:nvSpPr>
        <p:spPr>
          <a:xfrm>
            <a:off x="2491409" y="2724150"/>
            <a:ext cx="596348" cy="771939"/>
          </a:xfrm>
          <a:prstGeom prst="bevel">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16406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948CA4-37BD-4439-8B2A-3143E9186B25}"/>
              </a:ext>
            </a:extLst>
          </p:cNvPr>
          <p:cNvSpPr>
            <a:spLocks noGrp="1"/>
          </p:cNvSpPr>
          <p:nvPr>
            <p:ph type="title"/>
          </p:nvPr>
        </p:nvSpPr>
        <p:spPr>
          <a:xfrm>
            <a:off x="2592924" y="624109"/>
            <a:ext cx="8911687" cy="5683925"/>
          </a:xfrm>
        </p:spPr>
        <p:txBody>
          <a:bodyPr>
            <a:normAutofit/>
          </a:bodyPr>
          <a:lstStyle/>
          <a:p>
            <a:r>
              <a:rPr lang="es-MX" sz="6000" dirty="0"/>
              <a:t>Clavo metálico con ángulo recto incrustado o soldado a un poste para configurar peldaños de una escala fija.</a:t>
            </a:r>
            <a:endParaRPr lang="es-MX" sz="5400" dirty="0"/>
          </a:p>
        </p:txBody>
      </p:sp>
    </p:spTree>
    <p:extLst>
      <p:ext uri="{BB962C8B-B14F-4D97-AF65-F5344CB8AC3E}">
        <p14:creationId xmlns:p14="http://schemas.microsoft.com/office/powerpoint/2010/main" val="6894491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94F04D-29C4-405E-A7F5-BD123200AEEC}"/>
              </a:ext>
            </a:extLst>
          </p:cNvPr>
          <p:cNvSpPr>
            <a:spLocks noGrp="1"/>
          </p:cNvSpPr>
          <p:nvPr>
            <p:ph type="title"/>
          </p:nvPr>
        </p:nvSpPr>
        <p:spPr/>
        <p:txBody>
          <a:bodyPr>
            <a:normAutofit fontScale="90000"/>
          </a:bodyPr>
          <a:lstStyle/>
          <a:p>
            <a:r>
              <a:rPr lang="es-MX" sz="3100" dirty="0"/>
              <a:t>14.	Bitácora o cualquier medio magnético en el que se asienten los resultados de las verificaciones realizadas al centro de trabajo.</a:t>
            </a:r>
            <a:br>
              <a:rPr lang="es-MX" sz="3100" dirty="0"/>
            </a:br>
            <a:endParaRPr lang="es-MX" dirty="0"/>
          </a:p>
        </p:txBody>
      </p:sp>
      <p:sp>
        <p:nvSpPr>
          <p:cNvPr id="3" name="Marcador de contenido 2">
            <a:extLst>
              <a:ext uri="{FF2B5EF4-FFF2-40B4-BE49-F238E27FC236}">
                <a16:creationId xmlns:a16="http://schemas.microsoft.com/office/drawing/2014/main" id="{CB62835B-4523-4312-BE83-6A05DFD4AE18}"/>
              </a:ext>
            </a:extLst>
          </p:cNvPr>
          <p:cNvSpPr>
            <a:spLocks noGrp="1"/>
          </p:cNvSpPr>
          <p:nvPr>
            <p:ph idx="1"/>
          </p:nvPr>
        </p:nvSpPr>
        <p:spPr/>
        <p:txBody>
          <a:bodyPr>
            <a:normAutofit/>
          </a:bodyPr>
          <a:lstStyle/>
          <a:p>
            <a:pPr marL="0" indent="0">
              <a:buNone/>
            </a:pPr>
            <a:r>
              <a:rPr lang="es-MX" dirty="0"/>
              <a:t>a)	Pasadizo</a:t>
            </a:r>
          </a:p>
          <a:p>
            <a:pPr marL="0" indent="0">
              <a:buNone/>
            </a:pPr>
            <a:r>
              <a:rPr lang="es-MX" dirty="0"/>
              <a:t>b)	Registro</a:t>
            </a:r>
          </a:p>
          <a:p>
            <a:pPr marL="0" indent="0">
              <a:buNone/>
            </a:pPr>
            <a:r>
              <a:rPr lang="es-MX" dirty="0"/>
              <a:t>c)	Yaque</a:t>
            </a:r>
          </a:p>
          <a:p>
            <a:pPr marL="0" indent="0">
              <a:buNone/>
            </a:pPr>
            <a:r>
              <a:rPr lang="es-MX" dirty="0"/>
              <a:t>d)	Ninguna de las anteriores</a:t>
            </a:r>
          </a:p>
          <a:p>
            <a:endParaRPr lang="es-MX" dirty="0"/>
          </a:p>
        </p:txBody>
      </p:sp>
      <p:sp>
        <p:nvSpPr>
          <p:cNvPr id="4" name="Rectángulo: biselado 3">
            <a:extLst>
              <a:ext uri="{FF2B5EF4-FFF2-40B4-BE49-F238E27FC236}">
                <a16:creationId xmlns:a16="http://schemas.microsoft.com/office/drawing/2014/main" id="{10B98B53-2DA8-4BCA-B768-6AE6652890E4}"/>
              </a:ext>
            </a:extLst>
          </p:cNvPr>
          <p:cNvSpPr/>
          <p:nvPr/>
        </p:nvSpPr>
        <p:spPr>
          <a:xfrm>
            <a:off x="2491409" y="2343150"/>
            <a:ext cx="596348" cy="771939"/>
          </a:xfrm>
          <a:prstGeom prst="bevel">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564862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94F04D-29C4-405E-A7F5-BD123200AEEC}"/>
              </a:ext>
            </a:extLst>
          </p:cNvPr>
          <p:cNvSpPr>
            <a:spLocks noGrp="1"/>
          </p:cNvSpPr>
          <p:nvPr>
            <p:ph type="title"/>
          </p:nvPr>
        </p:nvSpPr>
        <p:spPr/>
        <p:txBody>
          <a:bodyPr>
            <a:normAutofit fontScale="90000"/>
          </a:bodyPr>
          <a:lstStyle/>
          <a:p>
            <a:r>
              <a:rPr lang="es-MX" dirty="0"/>
              <a:t>15.	La imagen de la izquierda corresponde con el tipo de escalera:</a:t>
            </a:r>
            <a:br>
              <a:rPr lang="es-MX" dirty="0"/>
            </a:br>
            <a:endParaRPr lang="es-MX" dirty="0"/>
          </a:p>
        </p:txBody>
      </p:sp>
      <p:sp>
        <p:nvSpPr>
          <p:cNvPr id="3" name="Marcador de contenido 2">
            <a:extLst>
              <a:ext uri="{FF2B5EF4-FFF2-40B4-BE49-F238E27FC236}">
                <a16:creationId xmlns:a16="http://schemas.microsoft.com/office/drawing/2014/main" id="{CB62835B-4523-4312-BE83-6A05DFD4AE18}"/>
              </a:ext>
            </a:extLst>
          </p:cNvPr>
          <p:cNvSpPr>
            <a:spLocks noGrp="1"/>
          </p:cNvSpPr>
          <p:nvPr>
            <p:ph idx="1"/>
          </p:nvPr>
        </p:nvSpPr>
        <p:spPr/>
        <p:txBody>
          <a:bodyPr>
            <a:normAutofit/>
          </a:bodyPr>
          <a:lstStyle/>
          <a:p>
            <a:pPr marL="0" indent="0">
              <a:buNone/>
            </a:pPr>
            <a:r>
              <a:rPr lang="es-MX" dirty="0"/>
              <a:t>a)	Emperador</a:t>
            </a:r>
          </a:p>
          <a:p>
            <a:pPr marL="0" indent="0">
              <a:buNone/>
            </a:pPr>
            <a:r>
              <a:rPr lang="es-MX" dirty="0"/>
              <a:t>b)	Doblada</a:t>
            </a:r>
          </a:p>
          <a:p>
            <a:pPr marL="0" indent="0">
              <a:buNone/>
            </a:pPr>
            <a:r>
              <a:rPr lang="es-MX" dirty="0"/>
              <a:t>c)	Desdoblada</a:t>
            </a:r>
          </a:p>
          <a:p>
            <a:pPr marL="0" indent="0">
              <a:buNone/>
            </a:pPr>
            <a:r>
              <a:rPr lang="es-MX" dirty="0"/>
              <a:t>d)	Imperial</a:t>
            </a:r>
          </a:p>
          <a:p>
            <a:endParaRPr lang="es-MX" dirty="0"/>
          </a:p>
        </p:txBody>
      </p:sp>
      <p:sp>
        <p:nvSpPr>
          <p:cNvPr id="4" name="Rectángulo: biselado 3">
            <a:extLst>
              <a:ext uri="{FF2B5EF4-FFF2-40B4-BE49-F238E27FC236}">
                <a16:creationId xmlns:a16="http://schemas.microsoft.com/office/drawing/2014/main" id="{10B98B53-2DA8-4BCA-B768-6AE6652890E4}"/>
              </a:ext>
            </a:extLst>
          </p:cNvPr>
          <p:cNvSpPr/>
          <p:nvPr/>
        </p:nvSpPr>
        <p:spPr>
          <a:xfrm>
            <a:off x="2491409" y="2724150"/>
            <a:ext cx="596348" cy="771939"/>
          </a:xfrm>
          <a:prstGeom prst="bevel">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5" name="Imagen 4">
            <a:extLst>
              <a:ext uri="{FF2B5EF4-FFF2-40B4-BE49-F238E27FC236}">
                <a16:creationId xmlns:a16="http://schemas.microsoft.com/office/drawing/2014/main" id="{976BD5E0-0E6B-463B-A5E6-106FE572BC8F}"/>
              </a:ext>
            </a:extLst>
          </p:cNvPr>
          <p:cNvPicPr/>
          <p:nvPr/>
        </p:nvPicPr>
        <p:blipFill rotWithShape="1">
          <a:blip r:embed="rId2">
            <a:extLst>
              <a:ext uri="{28A0092B-C50C-407E-A947-70E740481C1C}">
                <a14:useLocalDpi xmlns:a14="http://schemas.microsoft.com/office/drawing/2010/main" val="0"/>
              </a:ext>
            </a:extLst>
          </a:blip>
          <a:srcRect l="37052" t="60018" r="56236" b="26263"/>
          <a:stretch/>
        </p:blipFill>
        <p:spPr bwMode="auto">
          <a:xfrm>
            <a:off x="7046912" y="2724150"/>
            <a:ext cx="2552700" cy="223964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36750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94F04D-29C4-405E-A7F5-BD123200AEEC}"/>
              </a:ext>
            </a:extLst>
          </p:cNvPr>
          <p:cNvSpPr>
            <a:spLocks noGrp="1"/>
          </p:cNvSpPr>
          <p:nvPr>
            <p:ph type="title"/>
          </p:nvPr>
        </p:nvSpPr>
        <p:spPr/>
        <p:txBody>
          <a:bodyPr>
            <a:normAutofit fontScale="90000"/>
          </a:bodyPr>
          <a:lstStyle/>
          <a:p>
            <a:r>
              <a:rPr lang="es-MX" dirty="0"/>
              <a:t>16.	Pasillo elevado por el que transitan trabajadores.</a:t>
            </a:r>
            <a:br>
              <a:rPr lang="es-MX" dirty="0"/>
            </a:br>
            <a:endParaRPr lang="es-MX" dirty="0"/>
          </a:p>
        </p:txBody>
      </p:sp>
      <p:sp>
        <p:nvSpPr>
          <p:cNvPr id="3" name="Marcador de contenido 2">
            <a:extLst>
              <a:ext uri="{FF2B5EF4-FFF2-40B4-BE49-F238E27FC236}">
                <a16:creationId xmlns:a16="http://schemas.microsoft.com/office/drawing/2014/main" id="{CB62835B-4523-4312-BE83-6A05DFD4AE18}"/>
              </a:ext>
            </a:extLst>
          </p:cNvPr>
          <p:cNvSpPr>
            <a:spLocks noGrp="1"/>
          </p:cNvSpPr>
          <p:nvPr>
            <p:ph idx="1"/>
          </p:nvPr>
        </p:nvSpPr>
        <p:spPr/>
        <p:txBody>
          <a:bodyPr>
            <a:normAutofit/>
          </a:bodyPr>
          <a:lstStyle/>
          <a:p>
            <a:pPr marL="0" indent="0">
              <a:buNone/>
            </a:pPr>
            <a:r>
              <a:rPr lang="es-MX" dirty="0"/>
              <a:t>a)	Pasadizo</a:t>
            </a:r>
          </a:p>
          <a:p>
            <a:pPr marL="0" indent="0">
              <a:buNone/>
            </a:pPr>
            <a:r>
              <a:rPr lang="es-MX" dirty="0"/>
              <a:t>b)	Registro</a:t>
            </a:r>
          </a:p>
          <a:p>
            <a:pPr marL="0" indent="0">
              <a:buNone/>
            </a:pPr>
            <a:r>
              <a:rPr lang="es-MX" dirty="0"/>
              <a:t>c)	Yaque</a:t>
            </a:r>
          </a:p>
          <a:p>
            <a:pPr marL="0" indent="0">
              <a:buNone/>
            </a:pPr>
            <a:r>
              <a:rPr lang="es-MX" dirty="0"/>
              <a:t>d)	Ninguna de las anteriores</a:t>
            </a:r>
          </a:p>
          <a:p>
            <a:endParaRPr lang="es-MX" dirty="0"/>
          </a:p>
        </p:txBody>
      </p:sp>
      <p:sp>
        <p:nvSpPr>
          <p:cNvPr id="4" name="Rectángulo: biselado 3">
            <a:extLst>
              <a:ext uri="{FF2B5EF4-FFF2-40B4-BE49-F238E27FC236}">
                <a16:creationId xmlns:a16="http://schemas.microsoft.com/office/drawing/2014/main" id="{10B98B53-2DA8-4BCA-B768-6AE6652890E4}"/>
              </a:ext>
            </a:extLst>
          </p:cNvPr>
          <p:cNvSpPr/>
          <p:nvPr/>
        </p:nvSpPr>
        <p:spPr>
          <a:xfrm>
            <a:off x="2491409" y="1905000"/>
            <a:ext cx="596348" cy="771939"/>
          </a:xfrm>
          <a:prstGeom prst="bevel">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144955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94F04D-29C4-405E-A7F5-BD123200AEEC}"/>
              </a:ext>
            </a:extLst>
          </p:cNvPr>
          <p:cNvSpPr>
            <a:spLocks noGrp="1"/>
          </p:cNvSpPr>
          <p:nvPr>
            <p:ph type="title"/>
          </p:nvPr>
        </p:nvSpPr>
        <p:spPr/>
        <p:txBody>
          <a:bodyPr>
            <a:normAutofit fontScale="90000"/>
          </a:bodyPr>
          <a:lstStyle/>
          <a:p>
            <a:r>
              <a:rPr lang="es-MX" sz="2700" dirty="0"/>
              <a:t>17.	Base de apoyo empleada en tráileres o autotanques para evitar que el vehículo se mueva cuando esté siendo cargado o descargado. </a:t>
            </a:r>
            <a:br>
              <a:rPr lang="es-MX" sz="2700" dirty="0"/>
            </a:br>
            <a:endParaRPr lang="es-MX" dirty="0"/>
          </a:p>
        </p:txBody>
      </p:sp>
      <p:sp>
        <p:nvSpPr>
          <p:cNvPr id="3" name="Marcador de contenido 2">
            <a:extLst>
              <a:ext uri="{FF2B5EF4-FFF2-40B4-BE49-F238E27FC236}">
                <a16:creationId xmlns:a16="http://schemas.microsoft.com/office/drawing/2014/main" id="{CB62835B-4523-4312-BE83-6A05DFD4AE18}"/>
              </a:ext>
            </a:extLst>
          </p:cNvPr>
          <p:cNvSpPr>
            <a:spLocks noGrp="1"/>
          </p:cNvSpPr>
          <p:nvPr>
            <p:ph idx="1"/>
          </p:nvPr>
        </p:nvSpPr>
        <p:spPr/>
        <p:txBody>
          <a:bodyPr>
            <a:normAutofit/>
          </a:bodyPr>
          <a:lstStyle/>
          <a:p>
            <a:pPr marL="0" indent="0">
              <a:buNone/>
            </a:pPr>
            <a:r>
              <a:rPr lang="es-MX" dirty="0"/>
              <a:t>a)	Pasadizo</a:t>
            </a:r>
          </a:p>
          <a:p>
            <a:pPr marL="0" indent="0">
              <a:buNone/>
            </a:pPr>
            <a:r>
              <a:rPr lang="es-MX" dirty="0"/>
              <a:t>b)	Registro</a:t>
            </a:r>
          </a:p>
          <a:p>
            <a:pPr marL="0" indent="0">
              <a:buNone/>
            </a:pPr>
            <a:r>
              <a:rPr lang="es-MX" dirty="0"/>
              <a:t>c)	Yaque</a:t>
            </a:r>
          </a:p>
          <a:p>
            <a:pPr marL="0" indent="0">
              <a:buNone/>
            </a:pPr>
            <a:r>
              <a:rPr lang="es-MX" dirty="0"/>
              <a:t>d)	Ninguna de las anteriores</a:t>
            </a:r>
          </a:p>
          <a:p>
            <a:endParaRPr lang="es-MX" dirty="0"/>
          </a:p>
        </p:txBody>
      </p:sp>
      <p:sp>
        <p:nvSpPr>
          <p:cNvPr id="4" name="Rectángulo: biselado 3">
            <a:extLst>
              <a:ext uri="{FF2B5EF4-FFF2-40B4-BE49-F238E27FC236}">
                <a16:creationId xmlns:a16="http://schemas.microsoft.com/office/drawing/2014/main" id="{10B98B53-2DA8-4BCA-B768-6AE6652890E4}"/>
              </a:ext>
            </a:extLst>
          </p:cNvPr>
          <p:cNvSpPr/>
          <p:nvPr/>
        </p:nvSpPr>
        <p:spPr>
          <a:xfrm>
            <a:off x="2491409" y="2743200"/>
            <a:ext cx="596348" cy="771939"/>
          </a:xfrm>
          <a:prstGeom prst="bevel">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38750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94F04D-29C4-405E-A7F5-BD123200AEEC}"/>
              </a:ext>
            </a:extLst>
          </p:cNvPr>
          <p:cNvSpPr>
            <a:spLocks noGrp="1"/>
          </p:cNvSpPr>
          <p:nvPr>
            <p:ph type="title"/>
          </p:nvPr>
        </p:nvSpPr>
        <p:spPr/>
        <p:txBody>
          <a:bodyPr>
            <a:normAutofit fontScale="90000"/>
          </a:bodyPr>
          <a:lstStyle/>
          <a:p>
            <a:r>
              <a:rPr lang="es-MX" dirty="0"/>
              <a:t>18.	Se refiere al uso de edificios, locales, instalaciones y áreas en los centros de trabajo.</a:t>
            </a:r>
            <a:br>
              <a:rPr lang="es-MX" dirty="0"/>
            </a:br>
            <a:endParaRPr lang="es-MX" dirty="0"/>
          </a:p>
        </p:txBody>
      </p:sp>
      <p:sp>
        <p:nvSpPr>
          <p:cNvPr id="3" name="Marcador de contenido 2">
            <a:extLst>
              <a:ext uri="{FF2B5EF4-FFF2-40B4-BE49-F238E27FC236}">
                <a16:creationId xmlns:a16="http://schemas.microsoft.com/office/drawing/2014/main" id="{CB62835B-4523-4312-BE83-6A05DFD4AE18}"/>
              </a:ext>
            </a:extLst>
          </p:cNvPr>
          <p:cNvSpPr>
            <a:spLocks noGrp="1"/>
          </p:cNvSpPr>
          <p:nvPr>
            <p:ph idx="1"/>
          </p:nvPr>
        </p:nvSpPr>
        <p:spPr/>
        <p:txBody>
          <a:bodyPr>
            <a:normAutofit/>
          </a:bodyPr>
          <a:lstStyle/>
          <a:p>
            <a:pPr marL="0" indent="0">
              <a:buNone/>
            </a:pPr>
            <a:r>
              <a:rPr lang="es-MX" dirty="0"/>
              <a:t>a)	Pasadizo</a:t>
            </a:r>
          </a:p>
          <a:p>
            <a:pPr marL="0" indent="0">
              <a:buNone/>
            </a:pPr>
            <a:r>
              <a:rPr lang="es-MX" dirty="0"/>
              <a:t>b)	Registro</a:t>
            </a:r>
          </a:p>
          <a:p>
            <a:pPr marL="0" indent="0">
              <a:buNone/>
            </a:pPr>
            <a:r>
              <a:rPr lang="es-MX" dirty="0"/>
              <a:t>c)	Yaque</a:t>
            </a:r>
          </a:p>
          <a:p>
            <a:pPr marL="0" indent="0">
              <a:buNone/>
            </a:pPr>
            <a:r>
              <a:rPr lang="es-MX" dirty="0"/>
              <a:t>d)	Ninguna de las anteriores</a:t>
            </a:r>
          </a:p>
          <a:p>
            <a:endParaRPr lang="es-MX" dirty="0"/>
          </a:p>
        </p:txBody>
      </p:sp>
      <p:sp>
        <p:nvSpPr>
          <p:cNvPr id="4" name="Rectángulo: biselado 3">
            <a:extLst>
              <a:ext uri="{FF2B5EF4-FFF2-40B4-BE49-F238E27FC236}">
                <a16:creationId xmlns:a16="http://schemas.microsoft.com/office/drawing/2014/main" id="{10B98B53-2DA8-4BCA-B768-6AE6652890E4}"/>
              </a:ext>
            </a:extLst>
          </p:cNvPr>
          <p:cNvSpPr/>
          <p:nvPr/>
        </p:nvSpPr>
        <p:spPr>
          <a:xfrm>
            <a:off x="2491409" y="3124200"/>
            <a:ext cx="596348" cy="771939"/>
          </a:xfrm>
          <a:prstGeom prst="bevel">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87440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94F04D-29C4-405E-A7F5-BD123200AEEC}"/>
              </a:ext>
            </a:extLst>
          </p:cNvPr>
          <p:cNvSpPr>
            <a:spLocks noGrp="1"/>
          </p:cNvSpPr>
          <p:nvPr>
            <p:ph type="title"/>
          </p:nvPr>
        </p:nvSpPr>
        <p:spPr/>
        <p:txBody>
          <a:bodyPr>
            <a:normAutofit fontScale="90000"/>
          </a:bodyPr>
          <a:lstStyle/>
          <a:p>
            <a:r>
              <a:rPr lang="es-MX" sz="3100" dirty="0"/>
              <a:t>19.	Conservar en condiciones seguras las instalaciones de los centros de trabajo, para que no representen riesgos es una obligación del:</a:t>
            </a:r>
            <a:br>
              <a:rPr lang="es-MX" sz="3100" dirty="0"/>
            </a:br>
            <a:endParaRPr lang="es-MX" dirty="0"/>
          </a:p>
        </p:txBody>
      </p:sp>
      <p:sp>
        <p:nvSpPr>
          <p:cNvPr id="3" name="Marcador de contenido 2">
            <a:extLst>
              <a:ext uri="{FF2B5EF4-FFF2-40B4-BE49-F238E27FC236}">
                <a16:creationId xmlns:a16="http://schemas.microsoft.com/office/drawing/2014/main" id="{CB62835B-4523-4312-BE83-6A05DFD4AE18}"/>
              </a:ext>
            </a:extLst>
          </p:cNvPr>
          <p:cNvSpPr>
            <a:spLocks noGrp="1"/>
          </p:cNvSpPr>
          <p:nvPr>
            <p:ph idx="1"/>
          </p:nvPr>
        </p:nvSpPr>
        <p:spPr/>
        <p:txBody>
          <a:bodyPr>
            <a:normAutofit/>
          </a:bodyPr>
          <a:lstStyle/>
          <a:p>
            <a:pPr marL="0" indent="0">
              <a:buNone/>
            </a:pPr>
            <a:r>
              <a:rPr lang="es-MX" dirty="0"/>
              <a:t>a)	Patrón</a:t>
            </a:r>
          </a:p>
          <a:p>
            <a:pPr marL="0" indent="0">
              <a:buNone/>
            </a:pPr>
            <a:r>
              <a:rPr lang="es-MX" dirty="0"/>
              <a:t>b)	Trabajador</a:t>
            </a:r>
          </a:p>
          <a:p>
            <a:pPr marL="0" indent="0">
              <a:buNone/>
            </a:pPr>
            <a:r>
              <a:rPr lang="es-MX" dirty="0"/>
              <a:t>c)	Auditor</a:t>
            </a:r>
          </a:p>
          <a:p>
            <a:pPr marL="0" indent="0">
              <a:buNone/>
            </a:pPr>
            <a:r>
              <a:rPr lang="es-MX" dirty="0"/>
              <a:t>d)	Ninguna de las anteriores</a:t>
            </a:r>
          </a:p>
          <a:p>
            <a:endParaRPr lang="es-MX" dirty="0"/>
          </a:p>
        </p:txBody>
      </p:sp>
      <p:sp>
        <p:nvSpPr>
          <p:cNvPr id="4" name="Rectángulo: biselado 3">
            <a:extLst>
              <a:ext uri="{FF2B5EF4-FFF2-40B4-BE49-F238E27FC236}">
                <a16:creationId xmlns:a16="http://schemas.microsoft.com/office/drawing/2014/main" id="{10B98B53-2DA8-4BCA-B768-6AE6652890E4}"/>
              </a:ext>
            </a:extLst>
          </p:cNvPr>
          <p:cNvSpPr/>
          <p:nvPr/>
        </p:nvSpPr>
        <p:spPr>
          <a:xfrm>
            <a:off x="2491409" y="1905000"/>
            <a:ext cx="596348" cy="771939"/>
          </a:xfrm>
          <a:prstGeom prst="bevel">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12267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94F04D-29C4-405E-A7F5-BD123200AEEC}"/>
              </a:ext>
            </a:extLst>
          </p:cNvPr>
          <p:cNvSpPr>
            <a:spLocks noGrp="1"/>
          </p:cNvSpPr>
          <p:nvPr>
            <p:ph type="title"/>
          </p:nvPr>
        </p:nvSpPr>
        <p:spPr/>
        <p:txBody>
          <a:bodyPr>
            <a:normAutofit fontScale="90000"/>
          </a:bodyPr>
          <a:lstStyle/>
          <a:p>
            <a:r>
              <a:rPr lang="es-MX" dirty="0"/>
              <a:t>20.	La imagen de la izquierda corresponde con el tipo de escalera:</a:t>
            </a:r>
            <a:br>
              <a:rPr lang="es-MX" dirty="0"/>
            </a:br>
            <a:endParaRPr lang="es-MX" dirty="0"/>
          </a:p>
        </p:txBody>
      </p:sp>
      <p:sp>
        <p:nvSpPr>
          <p:cNvPr id="3" name="Marcador de contenido 2">
            <a:extLst>
              <a:ext uri="{FF2B5EF4-FFF2-40B4-BE49-F238E27FC236}">
                <a16:creationId xmlns:a16="http://schemas.microsoft.com/office/drawing/2014/main" id="{CB62835B-4523-4312-BE83-6A05DFD4AE18}"/>
              </a:ext>
            </a:extLst>
          </p:cNvPr>
          <p:cNvSpPr>
            <a:spLocks noGrp="1"/>
          </p:cNvSpPr>
          <p:nvPr>
            <p:ph idx="1"/>
          </p:nvPr>
        </p:nvSpPr>
        <p:spPr/>
        <p:txBody>
          <a:bodyPr>
            <a:normAutofit/>
          </a:bodyPr>
          <a:lstStyle/>
          <a:p>
            <a:pPr marL="0" indent="0">
              <a:buNone/>
            </a:pPr>
            <a:r>
              <a:rPr lang="es-MX" dirty="0"/>
              <a:t>a)	Emperador</a:t>
            </a:r>
          </a:p>
          <a:p>
            <a:pPr marL="0" indent="0">
              <a:buNone/>
            </a:pPr>
            <a:r>
              <a:rPr lang="es-MX" dirty="0"/>
              <a:t>b)	Doblada</a:t>
            </a:r>
          </a:p>
          <a:p>
            <a:pPr marL="0" indent="0">
              <a:buNone/>
            </a:pPr>
            <a:r>
              <a:rPr lang="es-MX" dirty="0"/>
              <a:t>c)	Desdoblada </a:t>
            </a:r>
          </a:p>
          <a:p>
            <a:pPr marL="0" indent="0">
              <a:buNone/>
            </a:pPr>
            <a:r>
              <a:rPr lang="es-MX" dirty="0"/>
              <a:t>d)	Imperial</a:t>
            </a:r>
          </a:p>
          <a:p>
            <a:endParaRPr lang="es-MX" dirty="0"/>
          </a:p>
        </p:txBody>
      </p:sp>
      <p:sp>
        <p:nvSpPr>
          <p:cNvPr id="4" name="Rectángulo: biselado 3">
            <a:extLst>
              <a:ext uri="{FF2B5EF4-FFF2-40B4-BE49-F238E27FC236}">
                <a16:creationId xmlns:a16="http://schemas.microsoft.com/office/drawing/2014/main" id="{10B98B53-2DA8-4BCA-B768-6AE6652890E4}"/>
              </a:ext>
            </a:extLst>
          </p:cNvPr>
          <p:cNvSpPr/>
          <p:nvPr/>
        </p:nvSpPr>
        <p:spPr>
          <a:xfrm>
            <a:off x="2491409" y="3124200"/>
            <a:ext cx="596348" cy="771939"/>
          </a:xfrm>
          <a:prstGeom prst="bevel">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5" name="Imagen 4">
            <a:extLst>
              <a:ext uri="{FF2B5EF4-FFF2-40B4-BE49-F238E27FC236}">
                <a16:creationId xmlns:a16="http://schemas.microsoft.com/office/drawing/2014/main" id="{976BD5E0-0E6B-463B-A5E6-106FE572BC8F}"/>
              </a:ext>
            </a:extLst>
          </p:cNvPr>
          <p:cNvPicPr/>
          <p:nvPr/>
        </p:nvPicPr>
        <p:blipFill rotWithShape="1">
          <a:blip r:embed="rId2">
            <a:extLst>
              <a:ext uri="{28A0092B-C50C-407E-A947-70E740481C1C}">
                <a14:useLocalDpi xmlns:a14="http://schemas.microsoft.com/office/drawing/2010/main" val="0"/>
              </a:ext>
            </a:extLst>
          </a:blip>
          <a:srcRect l="28636" t="59304" r="63550" b="26434"/>
          <a:stretch/>
        </p:blipFill>
        <p:spPr bwMode="auto">
          <a:xfrm>
            <a:off x="6343583" y="2553591"/>
            <a:ext cx="2760662" cy="22031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01819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94F04D-29C4-405E-A7F5-BD123200AEEC}"/>
              </a:ext>
            </a:extLst>
          </p:cNvPr>
          <p:cNvSpPr>
            <a:spLocks noGrp="1"/>
          </p:cNvSpPr>
          <p:nvPr>
            <p:ph type="title"/>
          </p:nvPr>
        </p:nvSpPr>
        <p:spPr/>
        <p:txBody>
          <a:bodyPr>
            <a:normAutofit fontScale="90000"/>
          </a:bodyPr>
          <a:lstStyle/>
          <a:p>
            <a:r>
              <a:rPr lang="es-MX" sz="3100" dirty="0"/>
              <a:t>21.	Participar en la conservación del centro de trabajo y dar a las áreas el uso para el que fueron destinadas es una obligación del:</a:t>
            </a:r>
            <a:br>
              <a:rPr lang="es-MX" sz="3100" dirty="0"/>
            </a:br>
            <a:endParaRPr lang="es-MX" dirty="0"/>
          </a:p>
        </p:txBody>
      </p:sp>
      <p:sp>
        <p:nvSpPr>
          <p:cNvPr id="3" name="Marcador de contenido 2">
            <a:extLst>
              <a:ext uri="{FF2B5EF4-FFF2-40B4-BE49-F238E27FC236}">
                <a16:creationId xmlns:a16="http://schemas.microsoft.com/office/drawing/2014/main" id="{CB62835B-4523-4312-BE83-6A05DFD4AE18}"/>
              </a:ext>
            </a:extLst>
          </p:cNvPr>
          <p:cNvSpPr>
            <a:spLocks noGrp="1"/>
          </p:cNvSpPr>
          <p:nvPr>
            <p:ph idx="1"/>
          </p:nvPr>
        </p:nvSpPr>
        <p:spPr/>
        <p:txBody>
          <a:bodyPr>
            <a:normAutofit/>
          </a:bodyPr>
          <a:lstStyle/>
          <a:p>
            <a:pPr marL="0" indent="0">
              <a:buNone/>
            </a:pPr>
            <a:r>
              <a:rPr lang="es-MX" dirty="0"/>
              <a:t>a)	Patrón</a:t>
            </a:r>
          </a:p>
          <a:p>
            <a:pPr marL="0" indent="0">
              <a:buNone/>
            </a:pPr>
            <a:r>
              <a:rPr lang="es-MX" dirty="0"/>
              <a:t>b)	Trabajador</a:t>
            </a:r>
          </a:p>
          <a:p>
            <a:pPr marL="0" indent="0">
              <a:buNone/>
            </a:pPr>
            <a:r>
              <a:rPr lang="es-MX" dirty="0"/>
              <a:t>c)	Auditor</a:t>
            </a:r>
          </a:p>
          <a:p>
            <a:pPr marL="0" indent="0">
              <a:buNone/>
            </a:pPr>
            <a:r>
              <a:rPr lang="es-MX" dirty="0"/>
              <a:t>d)	Ninguna de las anteriores</a:t>
            </a:r>
          </a:p>
          <a:p>
            <a:endParaRPr lang="es-MX" dirty="0"/>
          </a:p>
        </p:txBody>
      </p:sp>
      <p:sp>
        <p:nvSpPr>
          <p:cNvPr id="4" name="Rectángulo: biselado 3">
            <a:extLst>
              <a:ext uri="{FF2B5EF4-FFF2-40B4-BE49-F238E27FC236}">
                <a16:creationId xmlns:a16="http://schemas.microsoft.com/office/drawing/2014/main" id="{10B98B53-2DA8-4BCA-B768-6AE6652890E4}"/>
              </a:ext>
            </a:extLst>
          </p:cNvPr>
          <p:cNvSpPr/>
          <p:nvPr/>
        </p:nvSpPr>
        <p:spPr>
          <a:xfrm>
            <a:off x="2491409" y="2343150"/>
            <a:ext cx="596348" cy="771939"/>
          </a:xfrm>
          <a:prstGeom prst="bevel">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84844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94F04D-29C4-405E-A7F5-BD123200AEEC}"/>
              </a:ext>
            </a:extLst>
          </p:cNvPr>
          <p:cNvSpPr>
            <a:spLocks noGrp="1"/>
          </p:cNvSpPr>
          <p:nvPr>
            <p:ph type="title"/>
          </p:nvPr>
        </p:nvSpPr>
        <p:spPr/>
        <p:txBody>
          <a:bodyPr>
            <a:normAutofit fontScale="90000"/>
          </a:bodyPr>
          <a:lstStyle/>
          <a:p>
            <a:r>
              <a:rPr lang="es-MX" sz="2200" dirty="0"/>
              <a:t>22.	“Cuando laboren trabajadores discapacitados en los centros de trabajo, las puertas, vías de acceso y de circulación, escaleras, lugares de servicio y puestos de trabajo, deben facilitar sus actividades y desplazamientos.” Lo anterior es establecido en el capítulo:</a:t>
            </a:r>
            <a:br>
              <a:rPr lang="es-MX" sz="2200" dirty="0"/>
            </a:br>
            <a:endParaRPr lang="es-MX" dirty="0"/>
          </a:p>
        </p:txBody>
      </p:sp>
      <p:sp>
        <p:nvSpPr>
          <p:cNvPr id="3" name="Marcador de contenido 2">
            <a:extLst>
              <a:ext uri="{FF2B5EF4-FFF2-40B4-BE49-F238E27FC236}">
                <a16:creationId xmlns:a16="http://schemas.microsoft.com/office/drawing/2014/main" id="{CB62835B-4523-4312-BE83-6A05DFD4AE18}"/>
              </a:ext>
            </a:extLst>
          </p:cNvPr>
          <p:cNvSpPr>
            <a:spLocks noGrp="1"/>
          </p:cNvSpPr>
          <p:nvPr>
            <p:ph idx="1"/>
          </p:nvPr>
        </p:nvSpPr>
        <p:spPr/>
        <p:txBody>
          <a:bodyPr>
            <a:normAutofit/>
          </a:bodyPr>
          <a:lstStyle/>
          <a:p>
            <a:pPr marL="0" indent="0">
              <a:buNone/>
            </a:pPr>
            <a:r>
              <a:rPr lang="es-MX" dirty="0"/>
              <a:t>a)	Requisitos de seguridad en el centro de trabajo</a:t>
            </a:r>
          </a:p>
          <a:p>
            <a:pPr marL="0" indent="0">
              <a:buNone/>
            </a:pPr>
            <a:r>
              <a:rPr lang="es-MX" dirty="0"/>
              <a:t>b)	Condiciones de seguridad en el funcionamiento de los sistemas de ventilación artificial</a:t>
            </a:r>
          </a:p>
          <a:p>
            <a:pPr marL="0" indent="0">
              <a:buNone/>
            </a:pPr>
            <a:r>
              <a:rPr lang="es-MX" dirty="0"/>
              <a:t>c)	Obligaciones de los trabajadores</a:t>
            </a:r>
          </a:p>
          <a:p>
            <a:pPr marL="0" indent="0">
              <a:buNone/>
            </a:pPr>
            <a:r>
              <a:rPr lang="es-MX" dirty="0"/>
              <a:t>d)	Obligaciones del patrón</a:t>
            </a:r>
          </a:p>
          <a:p>
            <a:endParaRPr lang="es-MX" dirty="0"/>
          </a:p>
        </p:txBody>
      </p:sp>
      <p:sp>
        <p:nvSpPr>
          <p:cNvPr id="4" name="Rectángulo: biselado 3">
            <a:extLst>
              <a:ext uri="{FF2B5EF4-FFF2-40B4-BE49-F238E27FC236}">
                <a16:creationId xmlns:a16="http://schemas.microsoft.com/office/drawing/2014/main" id="{10B98B53-2DA8-4BCA-B768-6AE6652890E4}"/>
              </a:ext>
            </a:extLst>
          </p:cNvPr>
          <p:cNvSpPr/>
          <p:nvPr/>
        </p:nvSpPr>
        <p:spPr>
          <a:xfrm>
            <a:off x="2491409" y="1905000"/>
            <a:ext cx="596348" cy="771939"/>
          </a:xfrm>
          <a:prstGeom prst="bevel">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018115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94F04D-29C4-405E-A7F5-BD123200AEEC}"/>
              </a:ext>
            </a:extLst>
          </p:cNvPr>
          <p:cNvSpPr>
            <a:spLocks noGrp="1"/>
          </p:cNvSpPr>
          <p:nvPr>
            <p:ph type="title"/>
          </p:nvPr>
        </p:nvSpPr>
        <p:spPr/>
        <p:txBody>
          <a:bodyPr>
            <a:normAutofit fontScale="90000"/>
          </a:bodyPr>
          <a:lstStyle/>
          <a:p>
            <a:r>
              <a:rPr lang="es-MX" dirty="0"/>
              <a:t>23.	Es la distancia que debe haber entre el techo y cada escalón:</a:t>
            </a:r>
            <a:br>
              <a:rPr lang="es-MX" dirty="0"/>
            </a:br>
            <a:endParaRPr lang="es-MX" dirty="0"/>
          </a:p>
        </p:txBody>
      </p:sp>
      <p:sp>
        <p:nvSpPr>
          <p:cNvPr id="3" name="Marcador de contenido 2">
            <a:extLst>
              <a:ext uri="{FF2B5EF4-FFF2-40B4-BE49-F238E27FC236}">
                <a16:creationId xmlns:a16="http://schemas.microsoft.com/office/drawing/2014/main" id="{CB62835B-4523-4312-BE83-6A05DFD4AE18}"/>
              </a:ext>
            </a:extLst>
          </p:cNvPr>
          <p:cNvSpPr>
            <a:spLocks noGrp="1"/>
          </p:cNvSpPr>
          <p:nvPr>
            <p:ph idx="1"/>
          </p:nvPr>
        </p:nvSpPr>
        <p:spPr/>
        <p:txBody>
          <a:bodyPr>
            <a:normAutofit/>
          </a:bodyPr>
          <a:lstStyle/>
          <a:p>
            <a:pPr marL="0" indent="0">
              <a:buNone/>
            </a:pPr>
            <a:r>
              <a:rPr lang="es-MX" dirty="0"/>
              <a:t>a)	1 m</a:t>
            </a:r>
          </a:p>
          <a:p>
            <a:pPr marL="0" indent="0">
              <a:buNone/>
            </a:pPr>
            <a:r>
              <a:rPr lang="es-MX" dirty="0"/>
              <a:t>b)	2 m</a:t>
            </a:r>
          </a:p>
          <a:p>
            <a:pPr marL="0" indent="0">
              <a:buNone/>
            </a:pPr>
            <a:r>
              <a:rPr lang="es-MX" dirty="0"/>
              <a:t>c)	3 m</a:t>
            </a:r>
          </a:p>
          <a:p>
            <a:pPr marL="0" indent="0">
              <a:buNone/>
            </a:pPr>
            <a:r>
              <a:rPr lang="es-MX" dirty="0"/>
              <a:t>d)	4 m</a:t>
            </a:r>
          </a:p>
          <a:p>
            <a:endParaRPr lang="es-MX" dirty="0"/>
          </a:p>
        </p:txBody>
      </p:sp>
      <p:sp>
        <p:nvSpPr>
          <p:cNvPr id="4" name="Rectángulo: biselado 3">
            <a:extLst>
              <a:ext uri="{FF2B5EF4-FFF2-40B4-BE49-F238E27FC236}">
                <a16:creationId xmlns:a16="http://schemas.microsoft.com/office/drawing/2014/main" id="{10B98B53-2DA8-4BCA-B768-6AE6652890E4}"/>
              </a:ext>
            </a:extLst>
          </p:cNvPr>
          <p:cNvSpPr/>
          <p:nvPr/>
        </p:nvSpPr>
        <p:spPr>
          <a:xfrm>
            <a:off x="2491409" y="2343150"/>
            <a:ext cx="596348" cy="771939"/>
          </a:xfrm>
          <a:prstGeom prst="bevel">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50709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948CA4-37BD-4439-8B2A-3143E9186B25}"/>
              </a:ext>
            </a:extLst>
          </p:cNvPr>
          <p:cNvSpPr>
            <a:spLocks noGrp="1"/>
          </p:cNvSpPr>
          <p:nvPr>
            <p:ph type="title"/>
          </p:nvPr>
        </p:nvSpPr>
        <p:spPr>
          <a:xfrm>
            <a:off x="2539915" y="1472248"/>
            <a:ext cx="8911687" cy="5683925"/>
          </a:xfrm>
        </p:spPr>
        <p:txBody>
          <a:bodyPr>
            <a:normAutofit/>
          </a:bodyPr>
          <a:lstStyle/>
          <a:p>
            <a:r>
              <a:rPr lang="es-MX" sz="19900" dirty="0"/>
              <a:t>Ancla</a:t>
            </a:r>
            <a:endParaRPr lang="es-MX" sz="20800" dirty="0"/>
          </a:p>
        </p:txBody>
      </p:sp>
    </p:spTree>
    <p:extLst>
      <p:ext uri="{BB962C8B-B14F-4D97-AF65-F5344CB8AC3E}">
        <p14:creationId xmlns:p14="http://schemas.microsoft.com/office/powerpoint/2010/main" val="8987600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94F04D-29C4-405E-A7F5-BD123200AEEC}"/>
              </a:ext>
            </a:extLst>
          </p:cNvPr>
          <p:cNvSpPr>
            <a:spLocks noGrp="1"/>
          </p:cNvSpPr>
          <p:nvPr>
            <p:ph type="title"/>
          </p:nvPr>
        </p:nvSpPr>
        <p:spPr/>
        <p:txBody>
          <a:bodyPr>
            <a:normAutofit fontScale="90000"/>
          </a:bodyPr>
          <a:lstStyle/>
          <a:p>
            <a:r>
              <a:rPr lang="es-MX" sz="2700" dirty="0"/>
              <a:t>24.	Cuando se utilicen sistemas de ventilación artificial, el aire que se extrae _____ contaminar otras áreas en donde se encuentren laborando otros trabajadores. </a:t>
            </a:r>
            <a:br>
              <a:rPr lang="es-MX" sz="2700" dirty="0"/>
            </a:br>
            <a:endParaRPr lang="es-MX" dirty="0"/>
          </a:p>
        </p:txBody>
      </p:sp>
      <p:sp>
        <p:nvSpPr>
          <p:cNvPr id="3" name="Marcador de contenido 2">
            <a:extLst>
              <a:ext uri="{FF2B5EF4-FFF2-40B4-BE49-F238E27FC236}">
                <a16:creationId xmlns:a16="http://schemas.microsoft.com/office/drawing/2014/main" id="{CB62835B-4523-4312-BE83-6A05DFD4AE18}"/>
              </a:ext>
            </a:extLst>
          </p:cNvPr>
          <p:cNvSpPr>
            <a:spLocks noGrp="1"/>
          </p:cNvSpPr>
          <p:nvPr>
            <p:ph idx="1"/>
          </p:nvPr>
        </p:nvSpPr>
        <p:spPr/>
        <p:txBody>
          <a:bodyPr>
            <a:normAutofit/>
          </a:bodyPr>
          <a:lstStyle/>
          <a:p>
            <a:pPr marL="0" indent="0">
              <a:buNone/>
            </a:pPr>
            <a:r>
              <a:rPr lang="es-MX" dirty="0"/>
              <a:t>a)	Debe</a:t>
            </a:r>
          </a:p>
          <a:p>
            <a:pPr marL="0" indent="0">
              <a:buNone/>
            </a:pPr>
            <a:r>
              <a:rPr lang="es-MX" dirty="0"/>
              <a:t>b)	No debe</a:t>
            </a:r>
          </a:p>
          <a:p>
            <a:pPr marL="0" indent="0">
              <a:buNone/>
            </a:pPr>
            <a:r>
              <a:rPr lang="es-MX" dirty="0"/>
              <a:t>c)	Puede</a:t>
            </a:r>
          </a:p>
          <a:p>
            <a:pPr marL="0" indent="0">
              <a:buNone/>
            </a:pPr>
            <a:r>
              <a:rPr lang="es-MX" dirty="0"/>
              <a:t>d)	Ninguna de las anteriores</a:t>
            </a:r>
          </a:p>
          <a:p>
            <a:endParaRPr lang="es-MX" dirty="0"/>
          </a:p>
        </p:txBody>
      </p:sp>
      <p:sp>
        <p:nvSpPr>
          <p:cNvPr id="4" name="Rectángulo: biselado 3">
            <a:extLst>
              <a:ext uri="{FF2B5EF4-FFF2-40B4-BE49-F238E27FC236}">
                <a16:creationId xmlns:a16="http://schemas.microsoft.com/office/drawing/2014/main" id="{10B98B53-2DA8-4BCA-B768-6AE6652890E4}"/>
              </a:ext>
            </a:extLst>
          </p:cNvPr>
          <p:cNvSpPr/>
          <p:nvPr/>
        </p:nvSpPr>
        <p:spPr>
          <a:xfrm>
            <a:off x="2491409" y="2324100"/>
            <a:ext cx="596348" cy="771939"/>
          </a:xfrm>
          <a:prstGeom prst="bevel">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84864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94F04D-29C4-405E-A7F5-BD123200AEEC}"/>
              </a:ext>
            </a:extLst>
          </p:cNvPr>
          <p:cNvSpPr>
            <a:spLocks noGrp="1"/>
          </p:cNvSpPr>
          <p:nvPr>
            <p:ph type="title"/>
          </p:nvPr>
        </p:nvSpPr>
        <p:spPr/>
        <p:txBody>
          <a:bodyPr>
            <a:normAutofit fontScale="90000"/>
          </a:bodyPr>
          <a:lstStyle/>
          <a:p>
            <a:r>
              <a:rPr lang="es-MX" dirty="0"/>
              <a:t>25.	Según la guía de referencia II, es recomendable que cuando se utilicen escalas fijas se considere:</a:t>
            </a:r>
            <a:br>
              <a:rPr lang="es-MX" dirty="0"/>
            </a:br>
            <a:endParaRPr lang="es-MX" dirty="0"/>
          </a:p>
        </p:txBody>
      </p:sp>
      <p:sp>
        <p:nvSpPr>
          <p:cNvPr id="3" name="Marcador de contenido 2">
            <a:extLst>
              <a:ext uri="{FF2B5EF4-FFF2-40B4-BE49-F238E27FC236}">
                <a16:creationId xmlns:a16="http://schemas.microsoft.com/office/drawing/2014/main" id="{CB62835B-4523-4312-BE83-6A05DFD4AE18}"/>
              </a:ext>
            </a:extLst>
          </p:cNvPr>
          <p:cNvSpPr>
            <a:spLocks noGrp="1"/>
          </p:cNvSpPr>
          <p:nvPr>
            <p:ph idx="1"/>
          </p:nvPr>
        </p:nvSpPr>
        <p:spPr/>
        <p:txBody>
          <a:bodyPr>
            <a:normAutofit/>
          </a:bodyPr>
          <a:lstStyle/>
          <a:p>
            <a:pPr marL="0" indent="0">
              <a:buNone/>
            </a:pPr>
            <a:r>
              <a:rPr lang="es-MX" dirty="0"/>
              <a:t>a)	La complexión física y peso del trabajador</a:t>
            </a:r>
          </a:p>
          <a:p>
            <a:pPr marL="0" indent="0">
              <a:buNone/>
            </a:pPr>
            <a:r>
              <a:rPr lang="es-MX" dirty="0"/>
              <a:t>b)	Los colores de las paredes</a:t>
            </a:r>
          </a:p>
          <a:p>
            <a:pPr marL="0" indent="0">
              <a:buNone/>
            </a:pPr>
            <a:r>
              <a:rPr lang="es-MX" dirty="0"/>
              <a:t>c)	El tamaño del lugar</a:t>
            </a:r>
          </a:p>
          <a:p>
            <a:pPr marL="0" indent="0">
              <a:buNone/>
            </a:pPr>
            <a:r>
              <a:rPr lang="es-MX" dirty="0"/>
              <a:t>d)	el material del suelo</a:t>
            </a:r>
          </a:p>
          <a:p>
            <a:endParaRPr lang="es-MX" dirty="0"/>
          </a:p>
        </p:txBody>
      </p:sp>
      <p:sp>
        <p:nvSpPr>
          <p:cNvPr id="4" name="Rectángulo: biselado 3">
            <a:extLst>
              <a:ext uri="{FF2B5EF4-FFF2-40B4-BE49-F238E27FC236}">
                <a16:creationId xmlns:a16="http://schemas.microsoft.com/office/drawing/2014/main" id="{10B98B53-2DA8-4BCA-B768-6AE6652890E4}"/>
              </a:ext>
            </a:extLst>
          </p:cNvPr>
          <p:cNvSpPr/>
          <p:nvPr/>
        </p:nvSpPr>
        <p:spPr>
          <a:xfrm>
            <a:off x="2491409" y="1905000"/>
            <a:ext cx="596348" cy="771939"/>
          </a:xfrm>
          <a:prstGeom prst="bevel">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20762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94F04D-29C4-405E-A7F5-BD123200AEEC}"/>
              </a:ext>
            </a:extLst>
          </p:cNvPr>
          <p:cNvSpPr>
            <a:spLocks noGrp="1"/>
          </p:cNvSpPr>
          <p:nvPr>
            <p:ph type="title"/>
          </p:nvPr>
        </p:nvSpPr>
        <p:spPr/>
        <p:txBody>
          <a:bodyPr>
            <a:normAutofit fontScale="90000"/>
          </a:bodyPr>
          <a:lstStyle/>
          <a:p>
            <a:r>
              <a:rPr lang="es-MX" dirty="0"/>
              <a:t>26.	El ancho de las puertas donde circulen vehículos deberá ser _______ al ancho del vehículo más grande que circule por ellas. </a:t>
            </a:r>
            <a:br>
              <a:rPr lang="es-MX" dirty="0"/>
            </a:br>
            <a:endParaRPr lang="es-MX" dirty="0"/>
          </a:p>
        </p:txBody>
      </p:sp>
      <p:sp>
        <p:nvSpPr>
          <p:cNvPr id="3" name="Marcador de contenido 2">
            <a:extLst>
              <a:ext uri="{FF2B5EF4-FFF2-40B4-BE49-F238E27FC236}">
                <a16:creationId xmlns:a16="http://schemas.microsoft.com/office/drawing/2014/main" id="{CB62835B-4523-4312-BE83-6A05DFD4AE18}"/>
              </a:ext>
            </a:extLst>
          </p:cNvPr>
          <p:cNvSpPr>
            <a:spLocks noGrp="1"/>
          </p:cNvSpPr>
          <p:nvPr>
            <p:ph idx="1"/>
          </p:nvPr>
        </p:nvSpPr>
        <p:spPr/>
        <p:txBody>
          <a:bodyPr>
            <a:normAutofit/>
          </a:bodyPr>
          <a:lstStyle/>
          <a:p>
            <a:pPr marL="0" indent="0">
              <a:buNone/>
            </a:pPr>
            <a:r>
              <a:rPr lang="es-MX" dirty="0"/>
              <a:t>a)	Menor</a:t>
            </a:r>
          </a:p>
          <a:p>
            <a:pPr marL="0" indent="0">
              <a:buNone/>
            </a:pPr>
            <a:r>
              <a:rPr lang="es-MX" dirty="0"/>
              <a:t>b)	Igual </a:t>
            </a:r>
          </a:p>
          <a:p>
            <a:pPr marL="0" indent="0">
              <a:buNone/>
            </a:pPr>
            <a:r>
              <a:rPr lang="es-MX" dirty="0"/>
              <a:t>c)	Superior</a:t>
            </a:r>
          </a:p>
          <a:p>
            <a:pPr marL="0" indent="0">
              <a:buNone/>
            </a:pPr>
            <a:r>
              <a:rPr lang="es-MX" dirty="0"/>
              <a:t>d)	Inferior</a:t>
            </a:r>
          </a:p>
          <a:p>
            <a:endParaRPr lang="es-MX" dirty="0"/>
          </a:p>
        </p:txBody>
      </p:sp>
      <p:sp>
        <p:nvSpPr>
          <p:cNvPr id="4" name="Rectángulo: biselado 3">
            <a:extLst>
              <a:ext uri="{FF2B5EF4-FFF2-40B4-BE49-F238E27FC236}">
                <a16:creationId xmlns:a16="http://schemas.microsoft.com/office/drawing/2014/main" id="{10B98B53-2DA8-4BCA-B768-6AE6652890E4}"/>
              </a:ext>
            </a:extLst>
          </p:cNvPr>
          <p:cNvSpPr/>
          <p:nvPr/>
        </p:nvSpPr>
        <p:spPr>
          <a:xfrm>
            <a:off x="2491409" y="2724150"/>
            <a:ext cx="596348" cy="771939"/>
          </a:xfrm>
          <a:prstGeom prst="bevel">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12651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94F04D-29C4-405E-A7F5-BD123200AEEC}"/>
              </a:ext>
            </a:extLst>
          </p:cNvPr>
          <p:cNvSpPr>
            <a:spLocks noGrp="1"/>
          </p:cNvSpPr>
          <p:nvPr>
            <p:ph type="title"/>
          </p:nvPr>
        </p:nvSpPr>
        <p:spPr/>
        <p:txBody>
          <a:bodyPr>
            <a:normAutofit fontScale="90000"/>
          </a:bodyPr>
          <a:lstStyle/>
          <a:p>
            <a:r>
              <a:rPr lang="es-MX" sz="2200" dirty="0"/>
              <a:t>27.	La evaluación de la conformidad de la presente Norma podrá ser realizada a petición de parte ________, por las unidades de verificación acreditadas por la entidad de acreditación y aprobadas por la Secretaría del Trabajo y Previsión Social. </a:t>
            </a:r>
            <a:br>
              <a:rPr lang="es-MX" sz="2200" dirty="0"/>
            </a:br>
            <a:endParaRPr lang="es-MX" dirty="0"/>
          </a:p>
        </p:txBody>
      </p:sp>
      <p:sp>
        <p:nvSpPr>
          <p:cNvPr id="3" name="Marcador de contenido 2">
            <a:extLst>
              <a:ext uri="{FF2B5EF4-FFF2-40B4-BE49-F238E27FC236}">
                <a16:creationId xmlns:a16="http://schemas.microsoft.com/office/drawing/2014/main" id="{CB62835B-4523-4312-BE83-6A05DFD4AE18}"/>
              </a:ext>
            </a:extLst>
          </p:cNvPr>
          <p:cNvSpPr>
            <a:spLocks noGrp="1"/>
          </p:cNvSpPr>
          <p:nvPr>
            <p:ph idx="1"/>
          </p:nvPr>
        </p:nvSpPr>
        <p:spPr/>
        <p:txBody>
          <a:bodyPr>
            <a:normAutofit/>
          </a:bodyPr>
          <a:lstStyle/>
          <a:p>
            <a:pPr marL="0" indent="0">
              <a:buNone/>
            </a:pPr>
            <a:r>
              <a:rPr lang="es-MX" dirty="0"/>
              <a:t>a)	Afectada</a:t>
            </a:r>
          </a:p>
          <a:p>
            <a:pPr marL="0" indent="0">
              <a:buNone/>
            </a:pPr>
            <a:r>
              <a:rPr lang="es-MX" dirty="0"/>
              <a:t>b)	Evaluada</a:t>
            </a:r>
          </a:p>
          <a:p>
            <a:pPr marL="0" indent="0">
              <a:buNone/>
            </a:pPr>
            <a:r>
              <a:rPr lang="es-MX" dirty="0"/>
              <a:t>c)	Interesada</a:t>
            </a:r>
          </a:p>
          <a:p>
            <a:pPr marL="0" indent="0">
              <a:buNone/>
            </a:pPr>
            <a:r>
              <a:rPr lang="es-MX" dirty="0"/>
              <a:t>d)	Ninguna de las anteriores</a:t>
            </a:r>
          </a:p>
          <a:p>
            <a:endParaRPr lang="es-MX" dirty="0"/>
          </a:p>
        </p:txBody>
      </p:sp>
      <p:sp>
        <p:nvSpPr>
          <p:cNvPr id="4" name="Rectángulo: biselado 3">
            <a:extLst>
              <a:ext uri="{FF2B5EF4-FFF2-40B4-BE49-F238E27FC236}">
                <a16:creationId xmlns:a16="http://schemas.microsoft.com/office/drawing/2014/main" id="{10B98B53-2DA8-4BCA-B768-6AE6652890E4}"/>
              </a:ext>
            </a:extLst>
          </p:cNvPr>
          <p:cNvSpPr/>
          <p:nvPr/>
        </p:nvSpPr>
        <p:spPr>
          <a:xfrm>
            <a:off x="2491409" y="2724150"/>
            <a:ext cx="596348" cy="771939"/>
          </a:xfrm>
          <a:prstGeom prst="bevel">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98007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94F04D-29C4-405E-A7F5-BD123200AEEC}"/>
              </a:ext>
            </a:extLst>
          </p:cNvPr>
          <p:cNvSpPr>
            <a:spLocks noGrp="1"/>
          </p:cNvSpPr>
          <p:nvPr>
            <p:ph type="title"/>
          </p:nvPr>
        </p:nvSpPr>
        <p:spPr/>
        <p:txBody>
          <a:bodyPr>
            <a:normAutofit fontScale="90000"/>
          </a:bodyPr>
          <a:lstStyle/>
          <a:p>
            <a:r>
              <a:rPr lang="es-MX" dirty="0"/>
              <a:t>28.	La vigilancia del cumplimiento de la presente Norma corresponde a la: </a:t>
            </a:r>
            <a:br>
              <a:rPr lang="es-MX" dirty="0"/>
            </a:br>
            <a:endParaRPr lang="es-MX" dirty="0"/>
          </a:p>
        </p:txBody>
      </p:sp>
      <p:sp>
        <p:nvSpPr>
          <p:cNvPr id="3" name="Marcador de contenido 2">
            <a:extLst>
              <a:ext uri="{FF2B5EF4-FFF2-40B4-BE49-F238E27FC236}">
                <a16:creationId xmlns:a16="http://schemas.microsoft.com/office/drawing/2014/main" id="{CB62835B-4523-4312-BE83-6A05DFD4AE18}"/>
              </a:ext>
            </a:extLst>
          </p:cNvPr>
          <p:cNvSpPr>
            <a:spLocks noGrp="1"/>
          </p:cNvSpPr>
          <p:nvPr>
            <p:ph idx="1"/>
          </p:nvPr>
        </p:nvSpPr>
        <p:spPr/>
        <p:txBody>
          <a:bodyPr>
            <a:normAutofit/>
          </a:bodyPr>
          <a:lstStyle/>
          <a:p>
            <a:pPr marL="0" indent="0">
              <a:buNone/>
            </a:pPr>
            <a:r>
              <a:rPr lang="es-MX" dirty="0"/>
              <a:t>a)	Secretaría de Desarrollo Sustentable</a:t>
            </a:r>
          </a:p>
          <a:p>
            <a:pPr marL="0" indent="0">
              <a:buNone/>
            </a:pPr>
            <a:r>
              <a:rPr lang="es-MX" dirty="0"/>
              <a:t>b)	Secretaría de Salud</a:t>
            </a:r>
          </a:p>
          <a:p>
            <a:pPr marL="0" indent="0">
              <a:buNone/>
            </a:pPr>
            <a:r>
              <a:rPr lang="es-MX" dirty="0"/>
              <a:t>c)	Secretaría del Trabajo y Previsión Social</a:t>
            </a:r>
          </a:p>
          <a:p>
            <a:pPr marL="0" indent="0">
              <a:buNone/>
            </a:pPr>
            <a:r>
              <a:rPr lang="es-MX" dirty="0"/>
              <a:t>d)	Ninguna de las anteriores</a:t>
            </a:r>
          </a:p>
          <a:p>
            <a:endParaRPr lang="es-MX" dirty="0"/>
          </a:p>
        </p:txBody>
      </p:sp>
      <p:sp>
        <p:nvSpPr>
          <p:cNvPr id="4" name="Rectángulo: biselado 3">
            <a:extLst>
              <a:ext uri="{FF2B5EF4-FFF2-40B4-BE49-F238E27FC236}">
                <a16:creationId xmlns:a16="http://schemas.microsoft.com/office/drawing/2014/main" id="{10B98B53-2DA8-4BCA-B768-6AE6652890E4}"/>
              </a:ext>
            </a:extLst>
          </p:cNvPr>
          <p:cNvSpPr/>
          <p:nvPr/>
        </p:nvSpPr>
        <p:spPr>
          <a:xfrm>
            <a:off x="2491409" y="2724150"/>
            <a:ext cx="596348" cy="771939"/>
          </a:xfrm>
          <a:prstGeom prst="bevel">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664425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94F04D-29C4-405E-A7F5-BD123200AEEC}"/>
              </a:ext>
            </a:extLst>
          </p:cNvPr>
          <p:cNvSpPr>
            <a:spLocks noGrp="1"/>
          </p:cNvSpPr>
          <p:nvPr>
            <p:ph type="title"/>
          </p:nvPr>
        </p:nvSpPr>
        <p:spPr/>
        <p:txBody>
          <a:bodyPr>
            <a:normAutofit fontScale="90000"/>
          </a:bodyPr>
          <a:lstStyle/>
          <a:p>
            <a:r>
              <a:rPr lang="es-MX" dirty="0"/>
              <a:t>29.	La presente norma concuerda con la siguiente norma internacional</a:t>
            </a:r>
            <a:br>
              <a:rPr lang="es-MX" dirty="0"/>
            </a:br>
            <a:endParaRPr lang="es-MX" dirty="0"/>
          </a:p>
        </p:txBody>
      </p:sp>
      <p:sp>
        <p:nvSpPr>
          <p:cNvPr id="3" name="Marcador de contenido 2">
            <a:extLst>
              <a:ext uri="{FF2B5EF4-FFF2-40B4-BE49-F238E27FC236}">
                <a16:creationId xmlns:a16="http://schemas.microsoft.com/office/drawing/2014/main" id="{CB62835B-4523-4312-BE83-6A05DFD4AE18}"/>
              </a:ext>
            </a:extLst>
          </p:cNvPr>
          <p:cNvSpPr>
            <a:spLocks noGrp="1"/>
          </p:cNvSpPr>
          <p:nvPr>
            <p:ph idx="1"/>
          </p:nvPr>
        </p:nvSpPr>
        <p:spPr/>
        <p:txBody>
          <a:bodyPr>
            <a:normAutofit/>
          </a:bodyPr>
          <a:lstStyle/>
          <a:p>
            <a:pPr marL="0" indent="0">
              <a:buNone/>
            </a:pPr>
            <a:r>
              <a:rPr lang="es-MX" dirty="0"/>
              <a:t>a)	ISO 14000</a:t>
            </a:r>
          </a:p>
          <a:p>
            <a:pPr marL="0" indent="0">
              <a:buNone/>
            </a:pPr>
            <a:r>
              <a:rPr lang="es-MX" dirty="0"/>
              <a:t>b)	IATF 16949</a:t>
            </a:r>
          </a:p>
          <a:p>
            <a:pPr marL="0" indent="0">
              <a:buNone/>
            </a:pPr>
            <a:r>
              <a:rPr lang="es-MX" dirty="0"/>
              <a:t>c)	NOM-022-STPS-2015</a:t>
            </a:r>
          </a:p>
          <a:p>
            <a:pPr marL="0" indent="0">
              <a:buNone/>
            </a:pPr>
            <a:r>
              <a:rPr lang="es-MX" dirty="0"/>
              <a:t>d)	Ninguna </a:t>
            </a:r>
          </a:p>
          <a:p>
            <a:endParaRPr lang="es-MX" dirty="0"/>
          </a:p>
        </p:txBody>
      </p:sp>
      <p:sp>
        <p:nvSpPr>
          <p:cNvPr id="4" name="Rectángulo: biselado 3">
            <a:extLst>
              <a:ext uri="{FF2B5EF4-FFF2-40B4-BE49-F238E27FC236}">
                <a16:creationId xmlns:a16="http://schemas.microsoft.com/office/drawing/2014/main" id="{10B98B53-2DA8-4BCA-B768-6AE6652890E4}"/>
              </a:ext>
            </a:extLst>
          </p:cNvPr>
          <p:cNvSpPr/>
          <p:nvPr/>
        </p:nvSpPr>
        <p:spPr>
          <a:xfrm>
            <a:off x="2491409" y="3143250"/>
            <a:ext cx="596348" cy="771939"/>
          </a:xfrm>
          <a:prstGeom prst="bevel">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301413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94F04D-29C4-405E-A7F5-BD123200AEEC}"/>
              </a:ext>
            </a:extLst>
          </p:cNvPr>
          <p:cNvSpPr>
            <a:spLocks noGrp="1"/>
          </p:cNvSpPr>
          <p:nvPr>
            <p:ph type="title"/>
          </p:nvPr>
        </p:nvSpPr>
        <p:spPr/>
        <p:txBody>
          <a:bodyPr>
            <a:normAutofit fontScale="90000"/>
          </a:bodyPr>
          <a:lstStyle/>
          <a:p>
            <a:r>
              <a:rPr lang="es-MX" dirty="0"/>
              <a:t>30.	Según la guía de referencia I de la presente norma la humedad relativa se debe encontrar entre los:</a:t>
            </a:r>
            <a:br>
              <a:rPr lang="es-MX" dirty="0"/>
            </a:br>
            <a:endParaRPr lang="es-MX" dirty="0"/>
          </a:p>
        </p:txBody>
      </p:sp>
      <p:sp>
        <p:nvSpPr>
          <p:cNvPr id="3" name="Marcador de contenido 2">
            <a:extLst>
              <a:ext uri="{FF2B5EF4-FFF2-40B4-BE49-F238E27FC236}">
                <a16:creationId xmlns:a16="http://schemas.microsoft.com/office/drawing/2014/main" id="{CB62835B-4523-4312-BE83-6A05DFD4AE18}"/>
              </a:ext>
            </a:extLst>
          </p:cNvPr>
          <p:cNvSpPr>
            <a:spLocks noGrp="1"/>
          </p:cNvSpPr>
          <p:nvPr>
            <p:ph idx="1"/>
          </p:nvPr>
        </p:nvSpPr>
        <p:spPr/>
        <p:txBody>
          <a:bodyPr/>
          <a:lstStyle/>
          <a:p>
            <a:pPr marL="0" indent="0">
              <a:buNone/>
            </a:pPr>
            <a:r>
              <a:rPr lang="es-MX" dirty="0"/>
              <a:t>a)	30% y 80%</a:t>
            </a:r>
          </a:p>
          <a:p>
            <a:pPr marL="0" indent="0">
              <a:buNone/>
            </a:pPr>
            <a:r>
              <a:rPr lang="es-MX" dirty="0"/>
              <a:t>b)	20% y 60%</a:t>
            </a:r>
          </a:p>
          <a:p>
            <a:pPr marL="0" indent="0">
              <a:buNone/>
            </a:pPr>
            <a:r>
              <a:rPr lang="es-MX" dirty="0"/>
              <a:t>c)	50% y 90%</a:t>
            </a:r>
          </a:p>
          <a:p>
            <a:pPr marL="0" indent="0">
              <a:buNone/>
            </a:pPr>
            <a:r>
              <a:rPr lang="es-MX" dirty="0"/>
              <a:t>d)	100% y 120% </a:t>
            </a:r>
          </a:p>
          <a:p>
            <a:endParaRPr lang="es-MX" dirty="0"/>
          </a:p>
        </p:txBody>
      </p:sp>
      <p:sp>
        <p:nvSpPr>
          <p:cNvPr id="4" name="Rectángulo: biselado 3">
            <a:extLst>
              <a:ext uri="{FF2B5EF4-FFF2-40B4-BE49-F238E27FC236}">
                <a16:creationId xmlns:a16="http://schemas.microsoft.com/office/drawing/2014/main" id="{10B98B53-2DA8-4BCA-B768-6AE6652890E4}"/>
              </a:ext>
            </a:extLst>
          </p:cNvPr>
          <p:cNvSpPr/>
          <p:nvPr/>
        </p:nvSpPr>
        <p:spPr>
          <a:xfrm>
            <a:off x="2491409" y="2343150"/>
            <a:ext cx="596348" cy="771939"/>
          </a:xfrm>
          <a:prstGeom prst="bevel">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253091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Espiral">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364</TotalTime>
  <Words>4559</Words>
  <Application>Microsoft Office PowerPoint</Application>
  <PresentationFormat>Panorámica</PresentationFormat>
  <Paragraphs>349</Paragraphs>
  <Slides>96</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96</vt:i4>
      </vt:variant>
    </vt:vector>
  </HeadingPairs>
  <TitlesOfParts>
    <vt:vector size="100" baseType="lpstr">
      <vt:lpstr>Arial</vt:lpstr>
      <vt:lpstr>Century Gothic</vt:lpstr>
      <vt:lpstr>Wingdings 3</vt:lpstr>
      <vt:lpstr>Espiral</vt:lpstr>
      <vt:lpstr>NOM-001-STPS-2008</vt:lpstr>
      <vt:lpstr>Temario</vt:lpstr>
      <vt:lpstr>NOM-001-STPS-2008</vt:lpstr>
      <vt:lpstr>1. Objetivo</vt:lpstr>
      <vt:lpstr>2. Campo de aplicación</vt:lpstr>
      <vt:lpstr>3. Referencias</vt:lpstr>
      <vt:lpstr>4. Definiciones   Alcayata</vt:lpstr>
      <vt:lpstr>Clavo metálico con ángulo recto incrustado o soldado a un poste para configurar peldaños de una escala fija.</vt:lpstr>
      <vt:lpstr>Ancla</vt:lpstr>
      <vt:lpstr>Elemento que sirve para afianzar cualquier estructura a pisos, paredes, techos y a otras partes de la construcción.</vt:lpstr>
      <vt:lpstr>Autoridad del trabajo; autoridad laboral</vt:lpstr>
      <vt:lpstr>Son las unidades administrativas competentes de la Secretaría del Trabajo y Previsión Social, que realicen funciones de inspección en materia de seguridad y salud en el trabajo, y las correspondientes de las entidades federativas y del Distrito Federal, que actúen en auxilio de aquéllas.</vt:lpstr>
      <vt:lpstr>Centro de trabajo</vt:lpstr>
      <vt:lpstr>Todos aquellos lugares tales como edificios, locales, instalaciones y áreas en los que se realicen actividades de producción, comercialización, transporte y almacenamiento o prestación de servicios, o en los que laboren personas que estén sujetas a una relación de trabajo.</vt:lpstr>
      <vt:lpstr>Condición insegura</vt:lpstr>
      <vt:lpstr>Circunstancia física peligrosa en el medio en que los trabajadores realizan sus labores (ambiente de trabajo), y se refiere al grado de inseguridad que pueden tener los locales, la maquinaria, los equipos y los puntos de operación.</vt:lpstr>
      <vt:lpstr>Conservación</vt:lpstr>
      <vt:lpstr>Actividades de mantenimiento preventivo y correctivo para realizar las adecuaciones, modificaciones o reparaciones de los edificios, locales, instalaciones y áreas en los centros de trabajo.</vt:lpstr>
      <vt:lpstr>Escalas fijas</vt:lpstr>
      <vt:lpstr>Peldaños consecutivos que están permanentemente sujetos a una superficie vertical y sirven para acceder ocasionalmente a tejados, pozos, silos, torres, chimeneas y otras zonas.</vt:lpstr>
      <vt:lpstr>Escalas móviles; escaleras portátiles; escaleras manuales</vt:lpstr>
      <vt:lpstr>Aparato portátil que consiste en dos piezas paralelas o ligeramente convergentes unidas a intervalos por travesaños y que sirve para subir o bajar a una persona de un nivel a otro.</vt:lpstr>
      <vt:lpstr>Evento</vt:lpstr>
      <vt:lpstr>Fenómeno natural que puede afectar la seguridad estructural del centro de trabajo y/o aquellos actos incidentales que pueden afectar la seguridad estructural de las instalaciones.</vt:lpstr>
      <vt:lpstr>Funcionamiento</vt:lpstr>
      <vt:lpstr>Se refiere al uso de edificios, locales, instalaciones y áreas en los centros de trabajo.</vt:lpstr>
      <vt:lpstr>Material impermeable</vt:lpstr>
      <vt:lpstr>Aquel que tiene la propiedad de impedir o dificultar la penetración de agua u otro líquido a través de él.</vt:lpstr>
      <vt:lpstr>Nuevas construcciones</vt:lpstr>
      <vt:lpstr>Edificios, locales, instalaciones y áreas en los centros de trabajo que se encuentren en su etapa de diseño al momento de entrar en vigor la presente Norma.</vt:lpstr>
      <vt:lpstr>Puente; pasadizo</vt:lpstr>
      <vt:lpstr>Pasillo elevado por el que transitan trabajadores.</vt:lpstr>
      <vt:lpstr>Registro</vt:lpstr>
      <vt:lpstr>Bitácora o cualquier medio magnético en el que se asienten los resultados de las verificaciones realizadas al centro de trabajo.</vt:lpstr>
      <vt:lpstr>Yaque</vt:lpstr>
      <vt:lpstr>Base de apoyo empleada en tráileres o autotanques para evitar que el vehículo se mueva cuando esté siendo cargado o descargado.  </vt:lpstr>
      <vt:lpstr>5. Obligaciones del patrón</vt:lpstr>
      <vt:lpstr>6. Obligaciones de los trabajadores</vt:lpstr>
      <vt:lpstr>7. Requisitos de seguridad en el centro de trabajo</vt:lpstr>
      <vt:lpstr>7. Requisitos de seguridad en el centro de trabajo</vt:lpstr>
      <vt:lpstr>Presentación de PowerPoint</vt:lpstr>
      <vt:lpstr>7. Requisitos de seguridad en el centro de trabajo</vt:lpstr>
      <vt:lpstr>7. Requisitos de seguridad en el centro de trabajo</vt:lpstr>
      <vt:lpstr>Presentación de PowerPoint</vt:lpstr>
      <vt:lpstr>7.7 Escalas</vt:lpstr>
      <vt:lpstr>7.7 Escalas</vt:lpstr>
      <vt:lpstr>7.7 Escalas</vt:lpstr>
      <vt:lpstr>8. Condiciones de seguridad en el funcionamiento de los sistemas de ventilación artificial</vt:lpstr>
      <vt:lpstr>9. Requisitos de seguridad para el tránsito de vehículos</vt:lpstr>
      <vt:lpstr>10. Unidades de verificación</vt:lpstr>
      <vt:lpstr>11. Procedimiento para la evaluación de la conformidad</vt:lpstr>
      <vt:lpstr>Presentación de PowerPoint</vt:lpstr>
      <vt:lpstr>Presentación de PowerPoint</vt:lpstr>
      <vt:lpstr>Presentación de PowerPoint</vt:lpstr>
      <vt:lpstr>Presentación de PowerPoint</vt:lpstr>
      <vt:lpstr>Presentación de PowerPoint</vt:lpstr>
      <vt:lpstr>12. Vigilancia</vt:lpstr>
      <vt:lpstr>13. Bibliografía</vt:lpstr>
      <vt:lpstr>14. Concordancia con normas internacionales</vt:lpstr>
      <vt:lpstr>GUIA DE REFERENCIA I  VENTILACION DE CONFORT</vt:lpstr>
      <vt:lpstr>GUIA DE REFERENCIA II  RIESGOS EN EL USO DE LAS ESCALAS FIJAS</vt:lpstr>
      <vt:lpstr>GUIA DE REFERENCIA II  RIESGOS EN EL USO DE LAS ESCALAS FIJAS</vt:lpstr>
      <vt:lpstr>GUIA DE REFERENCIA III TIPOS DE ESCALERAS MAS COMUNES EN LOS CENTROS DE TRABAJO</vt:lpstr>
      <vt:lpstr>Referencias</vt:lpstr>
      <vt:lpstr>NOM-001-STPS-2008</vt:lpstr>
      <vt:lpstr>Presentación de PowerPoint</vt:lpstr>
      <vt:lpstr>1. Norma oficial mexicana referente a edificios, locales, instalaciones y áreas en los centros de trabajo-condiciones de seguridad.</vt:lpstr>
      <vt:lpstr>2. El capítulo 3 de la norma es:</vt:lpstr>
      <vt:lpstr>3. Clavo metálico con ángulo recto incrustado o soldado a un poste para configurar peldaños de una escala fija.</vt:lpstr>
      <vt:lpstr>4. Elemento que sirve para afianzar cualquier estructura a pisos, paredes, techos y a otras partes de la construcción.</vt:lpstr>
      <vt:lpstr>5. El capítulo 11 corresponde con el capítulo:</vt:lpstr>
      <vt:lpstr>6. Unidades administrativas competentes de la Secretaría del Trabajo y Previsión Social, que realicen funciones de inspección en materia de seguridad y salud en el trabajo, y las correspondientes de las entidades federativas y del Distrito Federal, que actúen en auxilio de aquéllas.</vt:lpstr>
      <vt:lpstr>7. Circunstancia física peligrosa en el medio en que los trabajadores realizan sus labores (ambiente de trabajo), y se refiere al grado de inseguridad que pueden tener los locales, la maquinaria, los equipos y los puntos de operación. </vt:lpstr>
      <vt:lpstr>8. Aparato portátil que consiste en dos piezas paralelas o ligeramente convergentes unidas a intervalos por travesaños y que sirve para subir o bajar a una persona de un nivel a otro. </vt:lpstr>
      <vt:lpstr>9. Peldaños consecutivos que están permanentemente sujetos a una superficie vertical y sirven para acceder ocasionalmente a tejados, pozos, silos, torres, chimeneas y otras zonas. </vt:lpstr>
      <vt:lpstr>10. El capítulo 8 corresponde con el capítulo: </vt:lpstr>
      <vt:lpstr>11. Fenómeno natural que puede afectar la seguridad estructural del centro de trabajo y/o aquellos actos incidentales que pueden afectar la seguridad estructural de las instalaciones. </vt:lpstr>
      <vt:lpstr>12. Edificios, locales, instalaciones y áreas en los centros de trabajo que se encuentren en su etapa de diseño al momento de entrar en vigor la presente Norma. </vt:lpstr>
      <vt:lpstr>13. Aquel que tiene la propiedad de impedir o dificultar la penetración de agua u otro líquido a través de él. </vt:lpstr>
      <vt:lpstr>14. Bitácora o cualquier medio magnético en el que se asienten los resultados de las verificaciones realizadas al centro de trabajo. </vt:lpstr>
      <vt:lpstr>15. La imagen de la izquierda corresponde con el tipo de escalera: </vt:lpstr>
      <vt:lpstr>16. Pasillo elevado por el que transitan trabajadores. </vt:lpstr>
      <vt:lpstr>17. Base de apoyo empleada en tráileres o autotanques para evitar que el vehículo se mueva cuando esté siendo cargado o descargado.  </vt:lpstr>
      <vt:lpstr>18. Se refiere al uso de edificios, locales, instalaciones y áreas en los centros de trabajo. </vt:lpstr>
      <vt:lpstr>19. Conservar en condiciones seguras las instalaciones de los centros de trabajo, para que no representen riesgos es una obligación del: </vt:lpstr>
      <vt:lpstr>20. La imagen de la izquierda corresponde con el tipo de escalera: </vt:lpstr>
      <vt:lpstr>21. Participar en la conservación del centro de trabajo y dar a las áreas el uso para el que fueron destinadas es una obligación del: </vt:lpstr>
      <vt:lpstr>22. “Cuando laboren trabajadores discapacitados en los centros de trabajo, las puertas, vías de acceso y de circulación, escaleras, lugares de servicio y puestos de trabajo, deben facilitar sus actividades y desplazamientos.” Lo anterior es establecido en el capítulo: </vt:lpstr>
      <vt:lpstr>23. Es la distancia que debe haber entre el techo y cada escalón: </vt:lpstr>
      <vt:lpstr>24. Cuando se utilicen sistemas de ventilación artificial, el aire que se extrae _____ contaminar otras áreas en donde se encuentren laborando otros trabajadores.  </vt:lpstr>
      <vt:lpstr>25. Según la guía de referencia II, es recomendable que cuando se utilicen escalas fijas se considere: </vt:lpstr>
      <vt:lpstr>26. El ancho de las puertas donde circulen vehículos deberá ser _______ al ancho del vehículo más grande que circule por ellas.  </vt:lpstr>
      <vt:lpstr>27. La evaluación de la conformidad de la presente Norma podrá ser realizada a petición de parte ________, por las unidades de verificación acreditadas por la entidad de acreditación y aprobadas por la Secretaría del Trabajo y Previsión Social.  </vt:lpstr>
      <vt:lpstr>28. La vigilancia del cumplimiento de la presente Norma corresponde a la:  </vt:lpstr>
      <vt:lpstr>29. La presente norma concuerda con la siguiente norma internacional </vt:lpstr>
      <vt:lpstr>30. Según la guía de referencia I de la presente norma la humedad relativa se debe encontrar entre los: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NOM-001-STPS-2008</dc:title>
  <dc:creator>Itzel Samantha Melo Uribe</dc:creator>
  <cp:lastModifiedBy>Itzel Samantha Melo Uribe</cp:lastModifiedBy>
  <cp:revision>24</cp:revision>
  <dcterms:created xsi:type="dcterms:W3CDTF">2020-07-31T01:37:05Z</dcterms:created>
  <dcterms:modified xsi:type="dcterms:W3CDTF">2020-08-02T05:39:59Z</dcterms:modified>
</cp:coreProperties>
</file>